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28"/>
  </p:notesMasterIdLst>
  <p:handoutMasterIdLst>
    <p:handoutMasterId r:id="rId29"/>
  </p:handoutMasterIdLst>
  <p:sldIdLst>
    <p:sldId id="256" r:id="rId3"/>
    <p:sldId id="276" r:id="rId4"/>
    <p:sldId id="282" r:id="rId5"/>
    <p:sldId id="264" r:id="rId6"/>
    <p:sldId id="267" r:id="rId7"/>
    <p:sldId id="268" r:id="rId8"/>
    <p:sldId id="284" r:id="rId9"/>
    <p:sldId id="269" r:id="rId10"/>
    <p:sldId id="270" r:id="rId11"/>
    <p:sldId id="263" r:id="rId12"/>
    <p:sldId id="278" r:id="rId13"/>
    <p:sldId id="279" r:id="rId14"/>
    <p:sldId id="283" r:id="rId15"/>
    <p:sldId id="261" r:id="rId16"/>
    <p:sldId id="262" r:id="rId17"/>
    <p:sldId id="265" r:id="rId18"/>
    <p:sldId id="285" r:id="rId19"/>
    <p:sldId id="286" r:id="rId20"/>
    <p:sldId id="271" r:id="rId21"/>
    <p:sldId id="273" r:id="rId22"/>
    <p:sldId id="272" r:id="rId23"/>
    <p:sldId id="280" r:id="rId24"/>
    <p:sldId id="266" r:id="rId25"/>
    <p:sldId id="281" r:id="rId26"/>
    <p:sldId id="275" r:id="rId27"/>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seph.Raguzin\AppData\Local\Microsoft\Windows\Temporary%20Internet%20Files\Content.Outlook\PF4QW7FQ\PART%203%20Sampling%20Shee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sz="2800" dirty="0"/>
              <a:t>Average Number of </a:t>
            </a:r>
            <a:r>
              <a:rPr lang="en-US" sz="2800" dirty="0" smtClean="0"/>
              <a:t>Riders/Run</a:t>
            </a:r>
          </a:p>
          <a:p>
            <a:pPr>
              <a:defRPr/>
            </a:pPr>
            <a:r>
              <a:rPr lang="en-US" sz="2800" dirty="0" smtClean="0"/>
              <a:t>PART 3</a:t>
            </a:r>
            <a:endParaRPr lang="en-US" sz="2800"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2.7324953550512926E-2"/>
          <c:y val="0.29656459609215519"/>
          <c:w val="0.9453500928989742"/>
          <c:h val="0.57819626713327499"/>
        </c:manualLayout>
      </c:layout>
      <c:bar3DChart>
        <c:barDir val="col"/>
        <c:grouping val="clustered"/>
        <c:varyColors val="0"/>
        <c:ser>
          <c:idx val="0"/>
          <c:order val="0"/>
          <c:spPr>
            <a:ln>
              <a:solidFill>
                <a:sysClr val="windowText" lastClr="000000"/>
              </a:solidFill>
            </a:ln>
          </c:spPr>
          <c:invertIfNegative val="0"/>
          <c:dLbls>
            <c:dLbl>
              <c:idx val="0"/>
              <c:layout>
                <c:manualLayout>
                  <c:x val="3.2679738562091504E-3"/>
                  <c:y val="-2.5252530273707604E-2"/>
                </c:manualLayout>
              </c:layout>
              <c:showLegendKey val="0"/>
              <c:showVal val="1"/>
              <c:showCatName val="0"/>
              <c:showSerName val="0"/>
              <c:showPercent val="0"/>
              <c:showBubbleSize val="0"/>
            </c:dLbl>
            <c:dLbl>
              <c:idx val="1"/>
              <c:layout>
                <c:manualLayout>
                  <c:x val="9.8039215686274508E-3"/>
                  <c:y val="-2.5252530273707604E-2"/>
                </c:manualLayout>
              </c:layout>
              <c:showLegendKey val="0"/>
              <c:showVal val="1"/>
              <c:showCatName val="0"/>
              <c:showSerName val="0"/>
              <c:showPercent val="0"/>
              <c:showBubbleSize val="0"/>
            </c:dLbl>
            <c:dLbl>
              <c:idx val="2"/>
              <c:layout>
                <c:manualLayout>
                  <c:x val="1.1437908496732025E-2"/>
                  <c:y val="-2.5252530273707604E-2"/>
                </c:manualLayout>
              </c:layout>
              <c:showLegendKey val="0"/>
              <c:showVal val="1"/>
              <c:showCatName val="0"/>
              <c:showSerName val="0"/>
              <c:showPercent val="0"/>
              <c:showBubbleSize val="0"/>
            </c:dLbl>
            <c:dLbl>
              <c:idx val="3"/>
              <c:layout>
                <c:manualLayout>
                  <c:x val="9.8039215686274508E-3"/>
                  <c:y val="-2.5252530273707649E-2"/>
                </c:manualLayout>
              </c:layout>
              <c:showLegendKey val="0"/>
              <c:showVal val="1"/>
              <c:showCatName val="0"/>
              <c:showSerName val="0"/>
              <c:showPercent val="0"/>
              <c:showBubbleSize val="0"/>
            </c:dLbl>
            <c:dLbl>
              <c:idx val="4"/>
              <c:layout>
                <c:manualLayout>
                  <c:x val="1.6875611136843188E-2"/>
                  <c:y val="-9.2595262187875251E-3"/>
                </c:manualLayout>
              </c:layout>
              <c:showLegendKey val="0"/>
              <c:showVal val="1"/>
              <c:showCatName val="0"/>
              <c:showSerName val="0"/>
              <c:showPercent val="0"/>
              <c:showBubbleSize val="0"/>
            </c:dLbl>
            <c:dLbl>
              <c:idx val="5"/>
              <c:layout>
                <c:manualLayout>
                  <c:x val="1.1437908496732025E-2"/>
                  <c:y val="-1.5151518164224562E-2"/>
                </c:manualLayout>
              </c:layout>
              <c:showLegendKey val="0"/>
              <c:showVal val="1"/>
              <c:showCatName val="0"/>
              <c:showSerName val="0"/>
              <c:showPercent val="0"/>
              <c:showBubbleSize val="0"/>
            </c:dLbl>
            <c:dLbl>
              <c:idx val="6"/>
              <c:layout>
                <c:manualLayout>
                  <c:x val="2.1241830065359478E-2"/>
                  <c:y val="-1.7676771191595369E-2"/>
                </c:manualLayout>
              </c:layout>
              <c:showLegendKey val="0"/>
              <c:showVal val="1"/>
              <c:showCatName val="0"/>
              <c:showSerName val="0"/>
              <c:showPercent val="0"/>
              <c:showBubbleSize val="0"/>
            </c:dLbl>
            <c:dLbl>
              <c:idx val="7"/>
              <c:layout>
                <c:manualLayout>
                  <c:x val="1.3071895424836602E-2"/>
                  <c:y val="-2.5252530273707694E-2"/>
                </c:manualLayout>
              </c:layout>
              <c:showLegendKey val="0"/>
              <c:showVal val="1"/>
              <c:showCatName val="0"/>
              <c:showSerName val="0"/>
              <c:showPercent val="0"/>
              <c:showBubbleSize val="0"/>
            </c:dLbl>
            <c:dLbl>
              <c:idx val="8"/>
              <c:layout>
                <c:manualLayout>
                  <c:x val="1.1437908496732025E-2"/>
                  <c:y val="-2.525253027370760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GrandTotals!$C$17:$C$25</c:f>
              <c:strCache>
                <c:ptCount val="9"/>
                <c:pt idx="0">
                  <c:v>8am</c:v>
                </c:pt>
                <c:pt idx="1">
                  <c:v>9am</c:v>
                </c:pt>
                <c:pt idx="2">
                  <c:v>10am</c:v>
                </c:pt>
                <c:pt idx="3">
                  <c:v>11am</c:v>
                </c:pt>
                <c:pt idx="4">
                  <c:v>12pm</c:v>
                </c:pt>
                <c:pt idx="5">
                  <c:v>1pm</c:v>
                </c:pt>
                <c:pt idx="6">
                  <c:v>2pm</c:v>
                </c:pt>
                <c:pt idx="7">
                  <c:v>3pm</c:v>
                </c:pt>
                <c:pt idx="8">
                  <c:v>4pm</c:v>
                </c:pt>
              </c:strCache>
            </c:strRef>
          </c:cat>
          <c:val>
            <c:numRef>
              <c:f>GrandTotals!$D$17:$D$25</c:f>
              <c:numCache>
                <c:formatCode>General</c:formatCode>
                <c:ptCount val="9"/>
                <c:pt idx="0">
                  <c:v>1.5</c:v>
                </c:pt>
                <c:pt idx="1">
                  <c:v>2</c:v>
                </c:pt>
                <c:pt idx="2">
                  <c:v>3</c:v>
                </c:pt>
                <c:pt idx="3">
                  <c:v>2.5</c:v>
                </c:pt>
                <c:pt idx="4">
                  <c:v>3.33</c:v>
                </c:pt>
                <c:pt idx="5">
                  <c:v>2.67</c:v>
                </c:pt>
                <c:pt idx="6">
                  <c:v>2.75</c:v>
                </c:pt>
                <c:pt idx="7">
                  <c:v>1</c:v>
                </c:pt>
                <c:pt idx="8">
                  <c:v>1.5</c:v>
                </c:pt>
              </c:numCache>
            </c:numRef>
          </c:val>
        </c:ser>
        <c:dLbls>
          <c:showLegendKey val="0"/>
          <c:showVal val="1"/>
          <c:showCatName val="0"/>
          <c:showSerName val="0"/>
          <c:showPercent val="0"/>
          <c:showBubbleSize val="0"/>
        </c:dLbls>
        <c:gapWidth val="150"/>
        <c:shape val="box"/>
        <c:axId val="117774208"/>
        <c:axId val="125006592"/>
        <c:axId val="0"/>
      </c:bar3DChart>
      <c:catAx>
        <c:axId val="117774208"/>
        <c:scaling>
          <c:orientation val="minMax"/>
        </c:scaling>
        <c:delete val="0"/>
        <c:axPos val="b"/>
        <c:majorTickMark val="none"/>
        <c:minorTickMark val="none"/>
        <c:tickLblPos val="nextTo"/>
        <c:crossAx val="125006592"/>
        <c:crosses val="autoZero"/>
        <c:auto val="1"/>
        <c:lblAlgn val="ctr"/>
        <c:lblOffset val="100"/>
        <c:noMultiLvlLbl val="0"/>
      </c:catAx>
      <c:valAx>
        <c:axId val="125006592"/>
        <c:scaling>
          <c:orientation val="minMax"/>
        </c:scaling>
        <c:delete val="1"/>
        <c:axPos val="l"/>
        <c:majorGridlines/>
        <c:numFmt formatCode="General" sourceLinked="1"/>
        <c:majorTickMark val="none"/>
        <c:minorTickMark val="none"/>
        <c:tickLblPos val="nextTo"/>
        <c:crossAx val="1177742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Calibri" panose="020F0502020204030204" pitchFamily="34" charset="0"/>
            </a:defRPr>
          </a:pPr>
          <a:endParaRPr lang="en-US"/>
        </a:p>
      </c:txPr>
    </c:title>
    <c:autoTitleDeleted val="0"/>
    <c:plotArea>
      <c:layout/>
      <c:barChart>
        <c:barDir val="col"/>
        <c:grouping val="stacked"/>
        <c:varyColors val="0"/>
        <c:ser>
          <c:idx val="0"/>
          <c:order val="0"/>
          <c:tx>
            <c:strRef>
              <c:f>Sheet1!$B$1</c:f>
              <c:strCache>
                <c:ptCount val="1"/>
                <c:pt idx="0">
                  <c:v>Total Cost</c:v>
                </c:pt>
              </c:strCache>
            </c:strRef>
          </c:t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c:spPr>
          <c:invertIfNegative val="0"/>
          <c:dLbls>
            <c:dLbl>
              <c:idx val="0"/>
              <c:layout>
                <c:manualLayout>
                  <c:x val="0"/>
                  <c:y val="-0.258439171906292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333333333333335E-3"/>
                  <c:y val="-0.2468239282251107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666666666666668E-3"/>
                  <c:y val="-0.3833030414789955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666666666666668E-3"/>
                  <c:y val="-0.1568057896959528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666666666666668E-3"/>
                  <c:y val="-0.3223230121527917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666666666666668E-3"/>
                  <c:y val="-0.2352086845439290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666666666666668E-3"/>
                  <c:y val="-0.331034444913678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_("$"* #,##0.00_);_("$"* \(#,##0.00\);_("$"* "-"??_);_(@_)</c:formatCode>
                <c:ptCount val="7"/>
                <c:pt idx="0">
                  <c:v>2327826</c:v>
                </c:pt>
                <c:pt idx="1">
                  <c:v>2321394</c:v>
                </c:pt>
                <c:pt idx="2">
                  <c:v>2456553</c:v>
                </c:pt>
                <c:pt idx="3">
                  <c:v>2230608</c:v>
                </c:pt>
                <c:pt idx="4">
                  <c:v>2389708</c:v>
                </c:pt>
                <c:pt idx="5">
                  <c:v>2317923</c:v>
                </c:pt>
                <c:pt idx="6">
                  <c:v>2398868</c:v>
                </c:pt>
              </c:numCache>
            </c:numRef>
          </c:val>
        </c:ser>
        <c:dLbls>
          <c:showLegendKey val="0"/>
          <c:showVal val="0"/>
          <c:showCatName val="0"/>
          <c:showSerName val="0"/>
          <c:showPercent val="0"/>
          <c:showBubbleSize val="0"/>
        </c:dLbls>
        <c:gapWidth val="75"/>
        <c:overlap val="100"/>
        <c:axId val="38492032"/>
        <c:axId val="38493568"/>
      </c:barChart>
      <c:catAx>
        <c:axId val="38492032"/>
        <c:scaling>
          <c:orientation val="minMax"/>
        </c:scaling>
        <c:delete val="0"/>
        <c:axPos val="b"/>
        <c:numFmt formatCode="General" sourceLinked="1"/>
        <c:majorTickMark val="none"/>
        <c:minorTickMark val="none"/>
        <c:tickLblPos val="nextTo"/>
        <c:crossAx val="38493568"/>
        <c:crosses val="autoZero"/>
        <c:auto val="1"/>
        <c:lblAlgn val="ctr"/>
        <c:lblOffset val="100"/>
        <c:noMultiLvlLbl val="0"/>
      </c:catAx>
      <c:valAx>
        <c:axId val="38493568"/>
        <c:scaling>
          <c:orientation val="minMax"/>
        </c:scaling>
        <c:delete val="0"/>
        <c:axPos val="l"/>
        <c:majorGridlines/>
        <c:numFmt formatCode="_(&quot;$&quot;* #,##0.00_);_(&quot;$&quot;* \(#,##0.00\);_(&quot;$&quot;* &quot;-&quot;??_);_(@_)" sourceLinked="1"/>
        <c:majorTickMark val="none"/>
        <c:minorTickMark val="none"/>
        <c:tickLblPos val="nextTo"/>
        <c:spPr>
          <a:ln w="9525">
            <a:noFill/>
          </a:ln>
        </c:spPr>
        <c:crossAx val="38492032"/>
        <c:crosses val="autoZero"/>
        <c:crossBetween val="between"/>
        <c:dispUnits>
          <c:builtInUnit val="millions"/>
          <c:dispUnitsLbl>
            <c:txPr>
              <a:bodyPr/>
              <a:lstStyle/>
              <a:p>
                <a:pPr>
                  <a:defRPr>
                    <a:latin typeface="Calibri" panose="020F0502020204030204" pitchFamily="34" charset="0"/>
                  </a:defRPr>
                </a:pPr>
                <a:endParaRPr lang="en-US"/>
              </a:p>
            </c:txPr>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xPr>
        <a:bodyPr/>
        <a:lstStyle/>
        <a:p>
          <a:pPr>
            <a:defRPr>
              <a:latin typeface="Calibri" panose="020F0502020204030204" pitchFamily="34" charset="0"/>
            </a:defRPr>
          </a:pPr>
          <a:endParaRPr lang="en-US"/>
        </a:p>
      </c:txPr>
    </c:title>
    <c:autoTitleDeleted val="0"/>
    <c:plotArea>
      <c:layout/>
      <c:barChart>
        <c:barDir val="col"/>
        <c:grouping val="stacked"/>
        <c:varyColors val="0"/>
        <c:ser>
          <c:idx val="0"/>
          <c:order val="0"/>
          <c:tx>
            <c:strRef>
              <c:f>Sheet1!$B$1</c:f>
              <c:strCache>
                <c:ptCount val="1"/>
                <c:pt idx="0">
                  <c:v>Ridership</c:v>
                </c:pt>
              </c:strCache>
            </c:strRef>
          </c:tx>
          <c:sp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c:spPr>
          <c:invertIfNegative val="0"/>
          <c:dLbls>
            <c:dLbl>
              <c:idx val="0"/>
              <c:layout>
                <c:manualLayout>
                  <c:x val="3.3333333333333335E-3"/>
                  <c:y val="-0.43496938308651323"/>
                </c:manualLayout>
              </c:layout>
              <c:dLblPos val="ctr"/>
              <c:showLegendKey val="0"/>
              <c:showVal val="1"/>
              <c:showCatName val="0"/>
              <c:showSerName val="0"/>
              <c:showPercent val="0"/>
              <c:showBubbleSize val="0"/>
            </c:dLbl>
            <c:dLbl>
              <c:idx val="1"/>
              <c:layout>
                <c:manualLayout>
                  <c:x val="-4.9999999999999697E-3"/>
                  <c:y val="-0.36342451223407551"/>
                </c:manualLayout>
              </c:layout>
              <c:dLblPos val="ctr"/>
              <c:showLegendKey val="0"/>
              <c:showVal val="1"/>
              <c:showCatName val="0"/>
              <c:showSerName val="0"/>
              <c:showPercent val="0"/>
              <c:showBubbleSize val="0"/>
            </c:dLbl>
            <c:dLbl>
              <c:idx val="2"/>
              <c:layout>
                <c:manualLayout>
                  <c:x val="5.0000000000000001E-3"/>
                  <c:y val="-0.33237842921206345"/>
                </c:manualLayout>
              </c:layout>
              <c:dLblPos val="ctr"/>
              <c:showLegendKey val="0"/>
              <c:showVal val="1"/>
              <c:showCatName val="0"/>
              <c:showSerName val="0"/>
              <c:showPercent val="0"/>
              <c:showBubbleSize val="0"/>
            </c:dLbl>
            <c:dLbl>
              <c:idx val="3"/>
              <c:layout>
                <c:manualLayout>
                  <c:x val="4.9998687664041998E-3"/>
                  <c:y val="-0.33237225575577622"/>
                </c:manualLayout>
              </c:layout>
              <c:dLblPos val="ctr"/>
              <c:showLegendKey val="0"/>
              <c:showVal val="1"/>
              <c:showCatName val="0"/>
              <c:showSerName val="0"/>
              <c:showPercent val="0"/>
              <c:showBubbleSize val="0"/>
            </c:dLbl>
            <c:dLbl>
              <c:idx val="4"/>
              <c:layout>
                <c:manualLayout>
                  <c:x val="5.0000000000000001E-3"/>
                  <c:y val="-0.32849646844003388"/>
                </c:manualLayout>
              </c:layout>
              <c:dLblPos val="ctr"/>
              <c:showLegendKey val="0"/>
              <c:showVal val="1"/>
              <c:showCatName val="0"/>
              <c:showSerName val="0"/>
              <c:showPercent val="0"/>
              <c:showBubbleSize val="0"/>
            </c:dLbl>
            <c:dLbl>
              <c:idx val="5"/>
              <c:layout>
                <c:manualLayout>
                  <c:x val="6.6666666666666671E-3"/>
                  <c:y val="-0.35258506622632396"/>
                </c:manualLayout>
              </c:layout>
              <c:dLblPos val="ctr"/>
              <c:showLegendKey val="0"/>
              <c:showVal val="1"/>
              <c:showCatName val="0"/>
              <c:showSerName val="0"/>
              <c:showPercent val="0"/>
              <c:showBubbleSize val="0"/>
            </c:dLbl>
            <c:dLbl>
              <c:idx val="6"/>
              <c:layout>
                <c:manualLayout>
                  <c:x val="-3.3333333333333335E-3"/>
                  <c:y val="-0.28940362811739534"/>
                </c:manualLayout>
              </c:layout>
              <c:dLblPos val="ctr"/>
              <c:showLegendKey val="0"/>
              <c:showVal val="1"/>
              <c:showCatName val="0"/>
              <c:showSerName val="0"/>
              <c:showPercent val="0"/>
              <c:showBubbleSize val="0"/>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#,##0</c:formatCode>
                <c:ptCount val="7"/>
                <c:pt idx="0">
                  <c:v>168331</c:v>
                </c:pt>
                <c:pt idx="1">
                  <c:v>160464</c:v>
                </c:pt>
                <c:pt idx="2">
                  <c:v>144151</c:v>
                </c:pt>
                <c:pt idx="3">
                  <c:v>134381</c:v>
                </c:pt>
                <c:pt idx="4">
                  <c:v>143681</c:v>
                </c:pt>
                <c:pt idx="5">
                  <c:v>132931</c:v>
                </c:pt>
                <c:pt idx="6">
                  <c:v>120711</c:v>
                </c:pt>
              </c:numCache>
            </c:numRef>
          </c:val>
        </c:ser>
        <c:dLbls>
          <c:showLegendKey val="0"/>
          <c:showVal val="0"/>
          <c:showCatName val="0"/>
          <c:showSerName val="0"/>
          <c:showPercent val="0"/>
          <c:showBubbleSize val="0"/>
        </c:dLbls>
        <c:gapWidth val="75"/>
        <c:overlap val="100"/>
        <c:axId val="38884480"/>
        <c:axId val="38886016"/>
      </c:barChart>
      <c:catAx>
        <c:axId val="38884480"/>
        <c:scaling>
          <c:orientation val="minMax"/>
        </c:scaling>
        <c:delete val="0"/>
        <c:axPos val="b"/>
        <c:numFmt formatCode="General" sourceLinked="1"/>
        <c:majorTickMark val="none"/>
        <c:minorTickMark val="none"/>
        <c:tickLblPos val="nextTo"/>
        <c:crossAx val="38886016"/>
        <c:crosses val="autoZero"/>
        <c:auto val="1"/>
        <c:lblAlgn val="ctr"/>
        <c:lblOffset val="100"/>
        <c:noMultiLvlLbl val="0"/>
      </c:catAx>
      <c:valAx>
        <c:axId val="38886016"/>
        <c:scaling>
          <c:orientation val="minMax"/>
        </c:scaling>
        <c:delete val="0"/>
        <c:axPos val="l"/>
        <c:majorGridlines/>
        <c:numFmt formatCode="#,##0" sourceLinked="1"/>
        <c:majorTickMark val="none"/>
        <c:minorTickMark val="none"/>
        <c:tickLblPos val="nextTo"/>
        <c:crossAx val="38884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Calibri" panose="020F0502020204030204" pitchFamily="34" charset="0"/>
            </a:defRPr>
          </a:pPr>
          <a:endParaRPr lang="en-US"/>
        </a:p>
      </c:txPr>
    </c:title>
    <c:autoTitleDeleted val="0"/>
    <c:plotArea>
      <c:layout/>
      <c:barChart>
        <c:barDir val="col"/>
        <c:grouping val="stacked"/>
        <c:varyColors val="0"/>
        <c:ser>
          <c:idx val="0"/>
          <c:order val="0"/>
          <c:tx>
            <c:strRef>
              <c:f>Sheet1!$B$1</c:f>
              <c:strCache>
                <c:ptCount val="1"/>
                <c:pt idx="0">
                  <c:v>Cost/Ride</c:v>
                </c:pt>
              </c:strCache>
            </c:strRef>
          </c:tx>
          <c: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c:spPr>
          <c:invertIfNegative val="0"/>
          <c:dLbls>
            <c:dLbl>
              <c:idx val="0"/>
              <c:layout>
                <c:manualLayout>
                  <c:x val="0"/>
                  <c:y val="-0.30326584640661003"/>
                </c:manualLayout>
              </c:layout>
              <c:dLblPos val="ctr"/>
              <c:showLegendKey val="0"/>
              <c:showVal val="1"/>
              <c:showCatName val="0"/>
              <c:showSerName val="0"/>
              <c:showPercent val="0"/>
              <c:showBubbleSize val="0"/>
            </c:dLbl>
            <c:dLbl>
              <c:idx val="1"/>
              <c:layout>
                <c:manualLayout>
                  <c:x val="1.5873015873015873E-3"/>
                  <c:y val="-0.28975535151303716"/>
                </c:manualLayout>
              </c:layout>
              <c:dLblPos val="ctr"/>
              <c:showLegendKey val="0"/>
              <c:showVal val="1"/>
              <c:showCatName val="0"/>
              <c:showSerName val="0"/>
              <c:showPercent val="0"/>
              <c:showBubbleSize val="0"/>
            </c:dLbl>
            <c:dLbl>
              <c:idx val="2"/>
              <c:layout>
                <c:manualLayout>
                  <c:x val="-4.7619047619047623E-3"/>
                  <c:y val="-0.33700363878361356"/>
                </c:manualLayout>
              </c:layout>
              <c:dLblPos val="ctr"/>
              <c:showLegendKey val="0"/>
              <c:showVal val="1"/>
              <c:showCatName val="0"/>
              <c:showSerName val="0"/>
              <c:showPercent val="0"/>
              <c:showBubbleSize val="0"/>
            </c:dLbl>
            <c:dLbl>
              <c:idx val="3"/>
              <c:layout>
                <c:manualLayout>
                  <c:x val="-1.5873015873016454E-3"/>
                  <c:y val="-0.3091947503768811"/>
                </c:manualLayout>
              </c:layout>
              <c:dLblPos val="ctr"/>
              <c:showLegendKey val="0"/>
              <c:showVal val="1"/>
              <c:showCatName val="0"/>
              <c:showSerName val="0"/>
              <c:showPercent val="0"/>
              <c:showBubbleSize val="0"/>
            </c:dLbl>
            <c:dLbl>
              <c:idx val="4"/>
              <c:layout>
                <c:manualLayout>
                  <c:x val="0"/>
                  <c:y val="-0.34531612388346966"/>
                </c:manualLayout>
              </c:layout>
              <c:dLblPos val="ctr"/>
              <c:showLegendKey val="0"/>
              <c:showVal val="1"/>
              <c:showCatName val="0"/>
              <c:showSerName val="0"/>
              <c:showPercent val="0"/>
              <c:showBubbleSize val="0"/>
            </c:dLbl>
            <c:dLbl>
              <c:idx val="5"/>
              <c:layout>
                <c:manualLayout>
                  <c:x val="0"/>
                  <c:y val="-0.34011811408975284"/>
                </c:manualLayout>
              </c:layout>
              <c:dLblPos val="ctr"/>
              <c:showLegendKey val="0"/>
              <c:showVal val="1"/>
              <c:showCatName val="0"/>
              <c:showSerName val="0"/>
              <c:showPercent val="0"/>
              <c:showBubbleSize val="0"/>
            </c:dLbl>
            <c:dLbl>
              <c:idx val="6"/>
              <c:layout>
                <c:manualLayout>
                  <c:x val="-6.349206349206233E-3"/>
                  <c:y val="-0.39735654047547453"/>
                </c:manualLayout>
              </c:layout>
              <c:dLblPos val="ctr"/>
              <c:showLegendKey val="0"/>
              <c:showVal val="1"/>
              <c:showCatName val="0"/>
              <c:showSerName val="0"/>
              <c:showPercent val="0"/>
              <c:showBubbleSize val="0"/>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"$"#,##0.00_);[Red]\("$"#,##0.00\)</c:formatCode>
                <c:ptCount val="7"/>
                <c:pt idx="0">
                  <c:v>13.47</c:v>
                </c:pt>
                <c:pt idx="1">
                  <c:v>14.09</c:v>
                </c:pt>
                <c:pt idx="2">
                  <c:v>16.14</c:v>
                </c:pt>
                <c:pt idx="3">
                  <c:v>14.82</c:v>
                </c:pt>
                <c:pt idx="4">
                  <c:v>15.69</c:v>
                </c:pt>
                <c:pt idx="5">
                  <c:v>15.86</c:v>
                </c:pt>
                <c:pt idx="6">
                  <c:v>19.03</c:v>
                </c:pt>
              </c:numCache>
            </c:numRef>
          </c:val>
        </c:ser>
        <c:dLbls>
          <c:showLegendKey val="0"/>
          <c:showVal val="0"/>
          <c:showCatName val="0"/>
          <c:showSerName val="0"/>
          <c:showPercent val="0"/>
          <c:showBubbleSize val="0"/>
        </c:dLbls>
        <c:gapWidth val="88"/>
        <c:overlap val="100"/>
        <c:axId val="39297024"/>
        <c:axId val="39298560"/>
      </c:barChart>
      <c:catAx>
        <c:axId val="39297024"/>
        <c:scaling>
          <c:orientation val="minMax"/>
        </c:scaling>
        <c:delete val="0"/>
        <c:axPos val="b"/>
        <c:numFmt formatCode="General" sourceLinked="1"/>
        <c:majorTickMark val="out"/>
        <c:minorTickMark val="none"/>
        <c:tickLblPos val="nextTo"/>
        <c:crossAx val="39298560"/>
        <c:crosses val="autoZero"/>
        <c:auto val="1"/>
        <c:lblAlgn val="ctr"/>
        <c:lblOffset val="100"/>
        <c:noMultiLvlLbl val="0"/>
      </c:catAx>
      <c:valAx>
        <c:axId val="39298560"/>
        <c:scaling>
          <c:orientation val="minMax"/>
        </c:scaling>
        <c:delete val="0"/>
        <c:axPos val="l"/>
        <c:majorGridlines/>
        <c:numFmt formatCode="&quot;$&quot;#,##0.00_);[Red]\(&quot;$&quot;#,##0.00\)" sourceLinked="1"/>
        <c:majorTickMark val="out"/>
        <c:minorTickMark val="none"/>
        <c:tickLblPos val="nextTo"/>
        <c:crossAx val="39297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3136"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30849" y="1"/>
            <a:ext cx="4003136" cy="350760"/>
          </a:xfrm>
          <a:prstGeom prst="rect">
            <a:avLst/>
          </a:prstGeom>
        </p:spPr>
        <p:txBody>
          <a:bodyPr vert="horz" lIns="91440" tIns="45720" rIns="91440" bIns="45720" rtlCol="0"/>
          <a:lstStyle>
            <a:lvl1pPr algn="r">
              <a:defRPr sz="1200"/>
            </a:lvl1pPr>
          </a:lstStyle>
          <a:p>
            <a:fld id="{4F298CB2-1CAF-4BA3-920C-0916B32E24F9}" type="datetimeFigureOut">
              <a:rPr lang="en-US" smtClean="0"/>
              <a:t>7/23/2019</a:t>
            </a:fld>
            <a:endParaRPr lang="en-US" dirty="0"/>
          </a:p>
        </p:txBody>
      </p:sp>
      <p:sp>
        <p:nvSpPr>
          <p:cNvPr id="4" name="Footer Placeholder 3"/>
          <p:cNvSpPr>
            <a:spLocks noGrp="1"/>
          </p:cNvSpPr>
          <p:nvPr>
            <p:ph type="ftr" sz="quarter" idx="2"/>
          </p:nvPr>
        </p:nvSpPr>
        <p:spPr>
          <a:xfrm>
            <a:off x="1" y="6658443"/>
            <a:ext cx="4003136" cy="35076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0849" y="6658443"/>
            <a:ext cx="4003136" cy="350760"/>
          </a:xfrm>
          <a:prstGeom prst="rect">
            <a:avLst/>
          </a:prstGeom>
        </p:spPr>
        <p:txBody>
          <a:bodyPr vert="horz" lIns="91440" tIns="45720" rIns="91440" bIns="45720" rtlCol="0" anchor="b"/>
          <a:lstStyle>
            <a:lvl1pPr algn="r">
              <a:defRPr sz="1200"/>
            </a:lvl1pPr>
          </a:lstStyle>
          <a:p>
            <a:fld id="{4580774D-4B41-4DD6-8917-B7A3EDE1B8C0}" type="slidenum">
              <a:rPr lang="en-US" smtClean="0"/>
              <a:t>‹#›</a:t>
            </a:fld>
            <a:endParaRPr lang="en-US" dirty="0"/>
          </a:p>
        </p:txBody>
      </p:sp>
    </p:spTree>
    <p:extLst>
      <p:ext uri="{BB962C8B-B14F-4D97-AF65-F5344CB8AC3E}">
        <p14:creationId xmlns:p14="http://schemas.microsoft.com/office/powerpoint/2010/main" val="3008241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03136" cy="350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0849" y="1"/>
            <a:ext cx="4003136" cy="350760"/>
          </a:xfrm>
          <a:prstGeom prst="rect">
            <a:avLst/>
          </a:prstGeom>
        </p:spPr>
        <p:txBody>
          <a:bodyPr vert="horz" lIns="91440" tIns="45720" rIns="91440" bIns="45720" rtlCol="0"/>
          <a:lstStyle>
            <a:lvl1pPr algn="r">
              <a:defRPr sz="1200"/>
            </a:lvl1pPr>
          </a:lstStyle>
          <a:p>
            <a:fld id="{CCB413C6-6E84-4E0F-B3B4-A5F27B9C1013}" type="datetimeFigureOut">
              <a:rPr lang="en-US" smtClean="0"/>
              <a:t>7/23/2019</a:t>
            </a:fld>
            <a:endParaRPr lang="en-US" dirty="0"/>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4444" y="3330419"/>
            <a:ext cx="7387187" cy="31544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443"/>
            <a:ext cx="4003136" cy="350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0849" y="6658443"/>
            <a:ext cx="4003136" cy="350760"/>
          </a:xfrm>
          <a:prstGeom prst="rect">
            <a:avLst/>
          </a:prstGeom>
        </p:spPr>
        <p:txBody>
          <a:bodyPr vert="horz" lIns="91440" tIns="45720" rIns="91440" bIns="45720" rtlCol="0" anchor="b"/>
          <a:lstStyle>
            <a:lvl1pPr algn="r">
              <a:defRPr sz="1200"/>
            </a:lvl1pPr>
          </a:lstStyle>
          <a:p>
            <a:fld id="{3B2EA049-2006-4999-A0C7-92281939DDC4}" type="slidenum">
              <a:rPr lang="en-US" smtClean="0"/>
              <a:t>‹#›</a:t>
            </a:fld>
            <a:endParaRPr lang="en-US" dirty="0"/>
          </a:p>
        </p:txBody>
      </p:sp>
    </p:spTree>
    <p:extLst>
      <p:ext uri="{BB962C8B-B14F-4D97-AF65-F5344CB8AC3E}">
        <p14:creationId xmlns:p14="http://schemas.microsoft.com/office/powerpoint/2010/main" val="320976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EA049-2006-4999-A0C7-92281939DDC4}" type="slidenum">
              <a:rPr lang="en-US" smtClean="0"/>
              <a:t>12</a:t>
            </a:fld>
            <a:endParaRPr lang="en-US" dirty="0"/>
          </a:p>
        </p:txBody>
      </p:sp>
    </p:spTree>
    <p:extLst>
      <p:ext uri="{BB962C8B-B14F-4D97-AF65-F5344CB8AC3E}">
        <p14:creationId xmlns:p14="http://schemas.microsoft.com/office/powerpoint/2010/main" val="425023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FBB9EDC-B826-40D5-90B2-698D71317CE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FBB9EDC-B826-40D5-90B2-698D71317CE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8" name="Slide Number Placeholder 7"/>
          <p:cNvSpPr>
            <a:spLocks noGrp="1"/>
          </p:cNvSpPr>
          <p:nvPr>
            <p:ph type="sldNum" sz="quarter" idx="11"/>
          </p:nvPr>
        </p:nvSpPr>
        <p:spPr/>
        <p:txBody>
          <a:bodyPr/>
          <a:lstStyle/>
          <a:p>
            <a:fld id="{7FBB9EDC-B826-40D5-90B2-698D71317CE7}"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BB9EDC-B826-40D5-90B2-698D71317CE7}"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FBB9EDC-B826-40D5-90B2-698D71317CE7}"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BB9EDC-B826-40D5-90B2-698D71317CE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8" name="Slide Number Placeholder 7"/>
          <p:cNvSpPr>
            <a:spLocks noGrp="1"/>
          </p:cNvSpPr>
          <p:nvPr>
            <p:ph type="sldNum" sz="quarter" idx="11"/>
          </p:nvPr>
        </p:nvSpPr>
        <p:spPr/>
        <p:txBody>
          <a:bodyPr/>
          <a:lstStyle/>
          <a:p>
            <a:fld id="{7FBB9EDC-B826-40D5-90B2-698D71317CE7}"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DA3E78-E538-4F8F-9DDB-2CB18E7B9B55}"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7FBB9EDC-B826-40D5-90B2-698D71317CE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9DA3E78-E538-4F8F-9DDB-2CB18E7B9B55}" type="datetimeFigureOut">
              <a:rPr lang="en-US" smtClean="0"/>
              <a:t>7/23/2019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BB9EDC-B826-40D5-90B2-698D71317CE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9DA3E78-E538-4F8F-9DDB-2CB18E7B9B55}" type="datetimeFigureOut">
              <a:rPr lang="en-US" smtClean="0"/>
              <a:t>7/23/2019</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FBB9EDC-B826-40D5-90B2-698D71317CE7}"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9DA3E78-E538-4F8F-9DDB-2CB18E7B9B55}" type="datetimeFigureOut">
              <a:rPr lang="en-US" smtClean="0"/>
              <a:t>7/23/2019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FBB9EDC-B826-40D5-90B2-698D71317CE7}" type="slidenum">
              <a:rPr lang="en-US" smtClean="0"/>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sa.streetsblog.org/wp-content/uploads/sites/5/2019/01/19-04931-Transit-Trends.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vtech.com/fs/transportation/2018-Was-the-Year-of-the-Car-and-Transit-Ridership-Felt-It.html"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pcny.maps.arcgis.com/apps/webappviewer/index.html?id=941492ad4823465aa1c29d1365468b4c" TargetMode="External"/><Relationship Id="rId2" Type="http://schemas.openxmlformats.org/officeDocument/2006/relationships/hyperlink" Target="https://www.putnamcountyny.com/transportation/"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976" y="152400"/>
            <a:ext cx="6480048" cy="2301240"/>
          </a:xfrm>
        </p:spPr>
        <p:txBody>
          <a:bodyPr>
            <a:noAutofit/>
          </a:bodyPr>
          <a:lstStyle/>
          <a:p>
            <a:pPr algn="ctr"/>
            <a:r>
              <a:rPr lang="en-US" sz="4800" dirty="0" smtClean="0"/>
              <a:t>Putnam County </a:t>
            </a:r>
            <a:br>
              <a:rPr lang="en-US" sz="4800" dirty="0" smtClean="0"/>
            </a:br>
            <a:r>
              <a:rPr lang="en-US" sz="4800" dirty="0" smtClean="0"/>
              <a:t>Transportation</a:t>
            </a:r>
            <a:br>
              <a:rPr lang="en-US" sz="4800" dirty="0" smtClean="0"/>
            </a:br>
            <a:r>
              <a:rPr lang="en-US" sz="4000" dirty="0" smtClean="0"/>
              <a:t>2019 </a:t>
            </a:r>
            <a:r>
              <a:rPr lang="en-US" sz="4000" dirty="0"/>
              <a:t>Report</a:t>
            </a:r>
          </a:p>
        </p:txBody>
      </p:sp>
      <p:sp>
        <p:nvSpPr>
          <p:cNvPr id="3" name="Subtitle 2"/>
          <p:cNvSpPr>
            <a:spLocks noGrp="1"/>
          </p:cNvSpPr>
          <p:nvPr>
            <p:ph type="subTitle" idx="1"/>
          </p:nvPr>
        </p:nvSpPr>
        <p:spPr>
          <a:xfrm>
            <a:off x="1331976" y="5638800"/>
            <a:ext cx="6480048" cy="1066800"/>
          </a:xfrm>
        </p:spPr>
        <p:txBody>
          <a:bodyPr>
            <a:normAutofit fontScale="85000" lnSpcReduction="10000"/>
          </a:bodyPr>
          <a:lstStyle/>
          <a:p>
            <a:pPr algn="ctr"/>
            <a:r>
              <a:rPr lang="en-US" dirty="0" smtClean="0"/>
              <a:t>July 23, 2019</a:t>
            </a:r>
          </a:p>
          <a:p>
            <a:pPr algn="ctr"/>
            <a:r>
              <a:rPr lang="en-US" dirty="0" smtClean="0"/>
              <a:t>Putnam County Department of Planning, </a:t>
            </a:r>
          </a:p>
          <a:p>
            <a:pPr algn="ctr"/>
            <a:r>
              <a:rPr lang="en-US" dirty="0" smtClean="0"/>
              <a:t>Development &amp; Public Transportation</a:t>
            </a:r>
            <a:endParaRPr lang="en-US" dirty="0"/>
          </a:p>
        </p:txBody>
      </p:sp>
      <p:grpSp>
        <p:nvGrpSpPr>
          <p:cNvPr id="4" name="Group 3"/>
          <p:cNvGrpSpPr/>
          <p:nvPr/>
        </p:nvGrpSpPr>
        <p:grpSpPr>
          <a:xfrm>
            <a:off x="1107017" y="2650067"/>
            <a:ext cx="6929967" cy="2289786"/>
            <a:chOff x="838200" y="2650067"/>
            <a:chExt cx="6929967" cy="228978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9167" y="2658533"/>
              <a:ext cx="3429000" cy="2281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Joseph.Raguzin\Desktop\BUS HD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5" r="14148"/>
            <a:stretch/>
          </p:blipFill>
          <p:spPr bwMode="auto">
            <a:xfrm>
              <a:off x="838200" y="2650067"/>
              <a:ext cx="3429000" cy="2281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Tree>
    <p:extLst>
      <p:ext uri="{BB962C8B-B14F-4D97-AF65-F5344CB8AC3E}">
        <p14:creationId xmlns:p14="http://schemas.microsoft.com/office/powerpoint/2010/main" val="317855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Route Flexibility	</a:t>
            </a:r>
            <a:endParaRPr lang="en-US" dirty="0"/>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PART’s fixed routes have shown that the On Call system (where riders can call in pickups to certain locations that are off the fixed route but serves a ridership in need) is a successful way to increase access in a mainly rural county.</a:t>
            </a:r>
          </a:p>
          <a:p>
            <a:r>
              <a:rPr lang="en-US" dirty="0" smtClean="0">
                <a:latin typeface="Calibri" panose="020F0502020204030204" pitchFamily="34" charset="0"/>
              </a:rPr>
              <a:t>In recent years On Calls have been added including but not limited to several senior citizen housing developments, shopping plazas in Brewster and Patterson, and in the densely populated Lake Carmel area. </a:t>
            </a:r>
          </a:p>
          <a:p>
            <a:r>
              <a:rPr lang="en-US" dirty="0" smtClean="0">
                <a:latin typeface="Calibri" panose="020F0502020204030204" pitchFamily="34" charset="0"/>
              </a:rPr>
              <a:t>PART also enables connections outside of Putnam with transfers to Westchester and Connecticut’s HART service and of course Metro North Train Stations making PART a component of a greater regional network.</a:t>
            </a:r>
          </a:p>
        </p:txBody>
      </p:sp>
    </p:spTree>
    <p:extLst>
      <p:ext uri="{BB962C8B-B14F-4D97-AF65-F5344CB8AC3E}">
        <p14:creationId xmlns:p14="http://schemas.microsoft.com/office/powerpoint/2010/main" val="74959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Croton Falls Shuttle</a:t>
            </a:r>
            <a:endParaRPr lang="en-US" dirty="0"/>
          </a:p>
        </p:txBody>
      </p:sp>
      <p:sp>
        <p:nvSpPr>
          <p:cNvPr id="5" name="Content Placeholder 2"/>
          <p:cNvSpPr>
            <a:spLocks noGrp="1"/>
          </p:cNvSpPr>
          <p:nvPr>
            <p:ph idx="1"/>
          </p:nvPr>
        </p:nvSpPr>
        <p:spPr>
          <a:xfrm>
            <a:off x="457200" y="1828801"/>
            <a:ext cx="8229600" cy="990599"/>
          </a:xfrm>
        </p:spPr>
        <p:txBody>
          <a:bodyPr>
            <a:normAutofit/>
          </a:bodyPr>
          <a:lstStyle/>
          <a:p>
            <a:pPr algn="just"/>
            <a:r>
              <a:rPr lang="en-US" dirty="0" smtClean="0">
                <a:latin typeface="Calibri" panose="020F0502020204030204" pitchFamily="34" charset="0"/>
              </a:rPr>
              <a:t>Partnerships with Metro North Railroad, MTA since 2016.</a:t>
            </a:r>
          </a:p>
        </p:txBody>
      </p:sp>
      <p:graphicFrame>
        <p:nvGraphicFramePr>
          <p:cNvPr id="7" name="Table 6"/>
          <p:cNvGraphicFramePr>
            <a:graphicFrameLocks noGrp="1"/>
          </p:cNvGraphicFramePr>
          <p:nvPr>
            <p:extLst>
              <p:ext uri="{D42A27DB-BD31-4B8C-83A1-F6EECF244321}">
                <p14:modId xmlns:p14="http://schemas.microsoft.com/office/powerpoint/2010/main" val="3330764642"/>
              </p:ext>
            </p:extLst>
          </p:nvPr>
        </p:nvGraphicFramePr>
        <p:xfrm>
          <a:off x="1806565" y="3200400"/>
          <a:ext cx="5530870" cy="1981200"/>
        </p:xfrm>
        <a:graphic>
          <a:graphicData uri="http://schemas.openxmlformats.org/drawingml/2006/table">
            <a:tbl>
              <a:tblPr firstRow="1" bandRow="1"/>
              <a:tblGrid>
                <a:gridCol w="1459567"/>
                <a:gridCol w="1266825"/>
                <a:gridCol w="1233869"/>
                <a:gridCol w="1570609"/>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Year</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Total Cost</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Ridership</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Cost/Ride</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r>
              <a:tr h="370840">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2016</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$201,121</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a:solidFill>
                            <a:schemeClr val="dk1"/>
                          </a:solidFill>
                          <a:latin typeface="Calibri" panose="020F0502020204030204" pitchFamily="34" charset="0"/>
                          <a:ea typeface="+mn-ea"/>
                          <a:cs typeface="+mn-cs"/>
                        </a:rPr>
                        <a:t>13,155</a:t>
                      </a:r>
                    </a:p>
                  </a:txBody>
                  <a:tcPr marL="9525" marR="9525" marT="9525" marB="0" anchor="b">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$15.29</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2017</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$191,605</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a:solidFill>
                            <a:schemeClr val="dk1"/>
                          </a:solidFill>
                          <a:latin typeface="Calibri" panose="020F0502020204030204" pitchFamily="34" charset="0"/>
                          <a:ea typeface="+mn-ea"/>
                          <a:cs typeface="+mn-cs"/>
                        </a:rPr>
                        <a:t>11,942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$16.04</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2018</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$205,310</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a:solidFill>
                            <a:schemeClr val="dk1"/>
                          </a:solidFill>
                          <a:latin typeface="Calibri" panose="020F0502020204030204" pitchFamily="34" charset="0"/>
                          <a:ea typeface="+mn-ea"/>
                          <a:cs typeface="+mn-cs"/>
                        </a:rPr>
                        <a:t>10,694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$19.20</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rtl="0" eaLnBrk="1" latinLnBrk="0" hangingPunct="1"/>
                      <a:r>
                        <a:rPr kumimoji="0" lang="en-US" sz="2000" b="1" kern="1200" dirty="0" smtClean="0">
                          <a:solidFill>
                            <a:schemeClr val="dk1"/>
                          </a:solidFill>
                          <a:latin typeface="Calibri" panose="020F0502020204030204" pitchFamily="34" charset="0"/>
                          <a:ea typeface="+mn-ea"/>
                          <a:cs typeface="+mn-cs"/>
                        </a:rPr>
                        <a:t>Total</a:t>
                      </a:r>
                      <a:endParaRPr kumimoji="0" lang="en-US" sz="2000" b="1"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marL="0" algn="ctr" rtl="0" eaLnBrk="1" fontAlgn="b" latinLnBrk="0" hangingPunct="1"/>
                      <a:r>
                        <a:rPr kumimoji="0" lang="en-US" sz="2000" kern="1200" dirty="0" smtClean="0">
                          <a:solidFill>
                            <a:schemeClr val="dk1"/>
                          </a:solidFill>
                          <a:latin typeface="Calibri" panose="020F0502020204030204" pitchFamily="34" charset="0"/>
                          <a:ea typeface="+mn-ea"/>
                          <a:cs typeface="+mn-cs"/>
                        </a:rPr>
                        <a:t>$598,036</a:t>
                      </a:r>
                      <a:endParaRPr kumimoji="0" lang="en-US" sz="2000" kern="1200" dirty="0">
                        <a:solidFill>
                          <a:schemeClr val="dk1"/>
                        </a:solidFill>
                        <a:latin typeface="Calibri" panose="020F0502020204030204" pitchFamily="34" charset="0"/>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marL="0" algn="ctr" rtl="0" eaLnBrk="1" fontAlgn="b" latinLnBrk="0" hangingPunct="1"/>
                      <a:r>
                        <a:rPr kumimoji="0" lang="en-US" sz="2000" kern="1200" dirty="0" smtClean="0">
                          <a:solidFill>
                            <a:schemeClr val="dk1"/>
                          </a:solidFill>
                          <a:latin typeface="Calibri" panose="020F0502020204030204" pitchFamily="34" charset="0"/>
                          <a:ea typeface="+mn-ea"/>
                          <a:cs typeface="+mn-cs"/>
                        </a:rPr>
                        <a:t>35,791</a:t>
                      </a:r>
                      <a:endParaRPr kumimoji="0" lang="en-US" sz="2000" kern="1200" dirty="0">
                        <a:solidFill>
                          <a:schemeClr val="dk1"/>
                        </a:solidFill>
                        <a:latin typeface="Calibri" panose="020F0502020204030204" pitchFamily="34" charset="0"/>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marL="0" algn="ctr" rtl="0" eaLnBrk="1" fontAlgn="b" latinLnBrk="0" hangingPunct="1"/>
                      <a:r>
                        <a:rPr kumimoji="0" lang="en-US" sz="2000" kern="1200" dirty="0" smtClean="0">
                          <a:solidFill>
                            <a:schemeClr val="dk1"/>
                          </a:solidFill>
                          <a:latin typeface="Calibri" panose="020F0502020204030204" pitchFamily="34" charset="0"/>
                          <a:ea typeface="+mn-ea"/>
                          <a:cs typeface="+mn-cs"/>
                        </a:rPr>
                        <a:t>$16.84 (avg.)</a:t>
                      </a:r>
                      <a:endParaRPr kumimoji="0" lang="en-US" sz="2000" kern="1200" dirty="0">
                        <a:solidFill>
                          <a:schemeClr val="dk1"/>
                        </a:solidFill>
                        <a:latin typeface="Calibri" panose="020F0502020204030204" pitchFamily="34" charset="0"/>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r>
            </a:tbl>
          </a:graphicData>
        </a:graphic>
      </p:graphicFrame>
    </p:spTree>
    <p:extLst>
      <p:ext uri="{BB962C8B-B14F-4D97-AF65-F5344CB8AC3E}">
        <p14:creationId xmlns:p14="http://schemas.microsoft.com/office/powerpoint/2010/main" val="25487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Spring Trolley</a:t>
            </a:r>
            <a:endParaRPr lang="en-US" dirty="0"/>
          </a:p>
        </p:txBody>
      </p:sp>
      <p:sp>
        <p:nvSpPr>
          <p:cNvPr id="3" name="Content Placeholder 2"/>
          <p:cNvSpPr>
            <a:spLocks noGrp="1"/>
          </p:cNvSpPr>
          <p:nvPr>
            <p:ph idx="1"/>
          </p:nvPr>
        </p:nvSpPr>
        <p:spPr>
          <a:xfrm>
            <a:off x="457200" y="1524001"/>
            <a:ext cx="8229600" cy="990599"/>
          </a:xfrm>
        </p:spPr>
        <p:txBody>
          <a:bodyPr>
            <a:noAutofit/>
          </a:bodyPr>
          <a:lstStyle/>
          <a:p>
            <a:pPr algn="just"/>
            <a:r>
              <a:rPr lang="en-US" dirty="0" smtClean="0">
                <a:latin typeface="Calibri" panose="020F0502020204030204" pitchFamily="34" charset="0"/>
              </a:rPr>
              <a:t>Partnerships with Putnam County Visitors Bureau, Cold Spring Chamber of Commerce and private stakeholders (Magazzino, Boscobel, Manitoga, etc.)</a:t>
            </a:r>
          </a:p>
        </p:txBody>
      </p:sp>
      <p:graphicFrame>
        <p:nvGraphicFramePr>
          <p:cNvPr id="5" name="Table 4"/>
          <p:cNvGraphicFramePr>
            <a:graphicFrameLocks noGrp="1"/>
          </p:cNvGraphicFramePr>
          <p:nvPr>
            <p:extLst>
              <p:ext uri="{D42A27DB-BD31-4B8C-83A1-F6EECF244321}">
                <p14:modId xmlns:p14="http://schemas.microsoft.com/office/powerpoint/2010/main" val="3581325627"/>
              </p:ext>
            </p:extLst>
          </p:nvPr>
        </p:nvGraphicFramePr>
        <p:xfrm>
          <a:off x="1983222" y="2514600"/>
          <a:ext cx="5555762" cy="3566160"/>
        </p:xfrm>
        <a:graphic>
          <a:graphicData uri="http://schemas.openxmlformats.org/drawingml/2006/table">
            <a:tbl>
              <a:tblPr firstRow="1" bandRow="1"/>
              <a:tblGrid>
                <a:gridCol w="1459567"/>
                <a:gridCol w="1266825"/>
                <a:gridCol w="1233869"/>
                <a:gridCol w="1595501"/>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Year</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Total Cost</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Ridership</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Cost/Ride</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r>
              <a:tr h="370840">
                <a:tc>
                  <a:txBody>
                    <a:body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2012</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$45,127</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a:solidFill>
                            <a:schemeClr val="dk1"/>
                          </a:solidFill>
                          <a:latin typeface="Calibri" panose="020F0502020204030204" pitchFamily="34" charset="0"/>
                          <a:ea typeface="+mn-ea"/>
                          <a:cs typeface="+mn-cs"/>
                        </a:rPr>
                        <a:t>2,383</a:t>
                      </a:r>
                    </a:p>
                  </a:txBody>
                  <a:tcPr marL="9525" marR="9525" marT="9525" marB="0" anchor="b">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$18.94</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mpd="sng">
                      <a:solidFill>
                        <a:srgbClr val="FFFFFF"/>
                      </a:solidFill>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2013</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$55,150</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a:solidFill>
                            <a:schemeClr val="dk1"/>
                          </a:solidFill>
                          <a:latin typeface="Calibri" panose="020F0502020204030204" pitchFamily="34" charset="0"/>
                          <a:ea typeface="+mn-ea"/>
                          <a:cs typeface="+mn-cs"/>
                        </a:rPr>
                        <a:t>3,069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$17.97</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defTabSz="914400" rtl="0" eaLnBrk="1" latinLnBrk="0" hangingPunct="1"/>
                      <a:r>
                        <a:rPr kumimoji="0" lang="en-US" sz="2000" kern="1200" dirty="0" smtClean="0">
                          <a:solidFill>
                            <a:schemeClr val="dk1"/>
                          </a:solidFill>
                          <a:latin typeface="Calibri" panose="020F0502020204030204" pitchFamily="34" charset="0"/>
                          <a:ea typeface="+mn-ea"/>
                          <a:cs typeface="+mn-cs"/>
                        </a:rPr>
                        <a:t>2014</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$34,343</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a:solidFill>
                            <a:schemeClr val="dk1"/>
                          </a:solidFill>
                          <a:latin typeface="Calibri" panose="020F0502020204030204" pitchFamily="34" charset="0"/>
                          <a:ea typeface="+mn-ea"/>
                          <a:cs typeface="+mn-cs"/>
                        </a:rPr>
                        <a:t>2,118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$16.21</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2015</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$32,889</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a:solidFill>
                            <a:schemeClr val="dk1"/>
                          </a:solidFill>
                          <a:latin typeface="Calibri" panose="020F0502020204030204" pitchFamily="34" charset="0"/>
                          <a:ea typeface="+mn-ea"/>
                          <a:cs typeface="+mn-cs"/>
                        </a:rPr>
                        <a:t>2,381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$13.81</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2016</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$23,268</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a:solidFill>
                            <a:schemeClr val="dk1"/>
                          </a:solidFill>
                          <a:latin typeface="Calibri" panose="020F0502020204030204" pitchFamily="34" charset="0"/>
                          <a:ea typeface="+mn-ea"/>
                          <a:cs typeface="+mn-cs"/>
                        </a:rPr>
                        <a:t>1,590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$14.63</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defTabSz="914400" rtl="0" eaLnBrk="1" latinLnBrk="0" hangingPunct="1"/>
                      <a:r>
                        <a:rPr kumimoji="0" lang="en-US" sz="2000" kern="1200" dirty="0" smtClean="0">
                          <a:solidFill>
                            <a:schemeClr val="dk1"/>
                          </a:solidFill>
                          <a:latin typeface="Calibri" panose="020F0502020204030204" pitchFamily="34" charset="0"/>
                          <a:ea typeface="+mn-ea"/>
                          <a:cs typeface="+mn-cs"/>
                        </a:rPr>
                        <a:t>2017</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$24,590</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a:solidFill>
                            <a:schemeClr val="dk1"/>
                          </a:solidFill>
                          <a:latin typeface="Calibri" panose="020F0502020204030204" pitchFamily="34" charset="0"/>
                          <a:ea typeface="+mn-ea"/>
                          <a:cs typeface="+mn-cs"/>
                        </a:rPr>
                        <a:t>792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$31.05</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2018</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$28,596</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a:solidFill>
                            <a:schemeClr val="dk1"/>
                          </a:solidFill>
                          <a:latin typeface="Calibri" panose="020F0502020204030204" pitchFamily="34" charset="0"/>
                          <a:ea typeface="+mn-ea"/>
                          <a:cs typeface="+mn-cs"/>
                        </a:rPr>
                        <a:t>1,527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rtl="0" eaLnBrk="1" fontAlgn="b" latinLnBrk="0" hangingPunct="1"/>
                      <a:r>
                        <a:rPr kumimoji="0" lang="en-US" sz="2000" kern="1200" dirty="0" smtClean="0">
                          <a:solidFill>
                            <a:schemeClr val="dk1"/>
                          </a:solidFill>
                          <a:latin typeface="Calibri" panose="020F0502020204030204" pitchFamily="34" charset="0"/>
                          <a:ea typeface="+mn-ea"/>
                          <a:cs typeface="+mn-cs"/>
                        </a:rPr>
                        <a:t>$18.73</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rtl="0" eaLnBrk="1" latinLnBrk="0" hangingPunct="1"/>
                      <a:r>
                        <a:rPr kumimoji="0" lang="en-US" sz="2000" b="1" kern="1200" dirty="0" smtClean="0">
                          <a:solidFill>
                            <a:schemeClr val="dk1"/>
                          </a:solidFill>
                          <a:latin typeface="Calibri" panose="020F0502020204030204" pitchFamily="34" charset="0"/>
                          <a:ea typeface="+mn-ea"/>
                          <a:cs typeface="+mn-cs"/>
                        </a:rPr>
                        <a:t>Total</a:t>
                      </a:r>
                      <a:endParaRPr kumimoji="0" lang="en-US" sz="2000" b="1"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marL="0" algn="ctr" rtl="0" eaLnBrk="1" fontAlgn="b" latinLnBrk="0" hangingPunct="1"/>
                      <a:r>
                        <a:rPr kumimoji="0" lang="en-US" sz="2000" kern="1200" dirty="0" smtClean="0">
                          <a:solidFill>
                            <a:schemeClr val="dk1"/>
                          </a:solidFill>
                          <a:latin typeface="Calibri" panose="020F0502020204030204" pitchFamily="34" charset="0"/>
                          <a:ea typeface="+mn-ea"/>
                          <a:cs typeface="+mn-cs"/>
                        </a:rPr>
                        <a:t>$243,963</a:t>
                      </a:r>
                      <a:endParaRPr kumimoji="0" lang="en-US" sz="2000" kern="1200" dirty="0">
                        <a:solidFill>
                          <a:schemeClr val="dk1"/>
                        </a:solidFill>
                        <a:latin typeface="Calibri" panose="020F0502020204030204" pitchFamily="34" charset="0"/>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marL="0" algn="ctr" rtl="0" eaLnBrk="1" fontAlgn="b" latinLnBrk="0" hangingPunct="1"/>
                      <a:r>
                        <a:rPr kumimoji="0" lang="en-US" sz="2000" kern="1200" dirty="0" smtClean="0">
                          <a:solidFill>
                            <a:schemeClr val="dk1"/>
                          </a:solidFill>
                          <a:latin typeface="Calibri" panose="020F0502020204030204" pitchFamily="34" charset="0"/>
                          <a:ea typeface="+mn-ea"/>
                          <a:cs typeface="+mn-cs"/>
                        </a:rPr>
                        <a:t>13,860</a:t>
                      </a:r>
                      <a:endParaRPr kumimoji="0" lang="en-US" sz="2000" kern="1200" dirty="0">
                        <a:solidFill>
                          <a:schemeClr val="dk1"/>
                        </a:solidFill>
                        <a:latin typeface="Calibri" panose="020F0502020204030204" pitchFamily="34" charset="0"/>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marL="0" algn="ctr" rtl="0" eaLnBrk="1" fontAlgn="b" latinLnBrk="0" hangingPunct="1"/>
                      <a:r>
                        <a:rPr kumimoji="0" lang="en-US" sz="2000" kern="1200" dirty="0" smtClean="0">
                          <a:solidFill>
                            <a:schemeClr val="dk1"/>
                          </a:solidFill>
                          <a:latin typeface="Calibri" panose="020F0502020204030204" pitchFamily="34" charset="0"/>
                          <a:ea typeface="+mn-ea"/>
                          <a:cs typeface="+mn-cs"/>
                        </a:rPr>
                        <a:t>$18.76 (Avg.)</a:t>
                      </a:r>
                      <a:endParaRPr kumimoji="0" lang="en-US" sz="2000" kern="1200" dirty="0">
                        <a:solidFill>
                          <a:schemeClr val="dk1"/>
                        </a:solidFill>
                        <a:latin typeface="Calibri" panose="020F0502020204030204" pitchFamily="34" charset="0"/>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r>
            </a:tbl>
          </a:graphicData>
        </a:graphic>
      </p:graphicFrame>
    </p:spTree>
    <p:extLst>
      <p:ext uri="{BB962C8B-B14F-4D97-AF65-F5344CB8AC3E}">
        <p14:creationId xmlns:p14="http://schemas.microsoft.com/office/powerpoint/2010/main" val="181251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Putnam valley shuttle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78186962"/>
              </p:ext>
            </p:extLst>
          </p:nvPr>
        </p:nvGraphicFramePr>
        <p:xfrm>
          <a:off x="1824631" y="3063240"/>
          <a:ext cx="5494738" cy="1584960"/>
        </p:xfrm>
        <a:graphic>
          <a:graphicData uri="http://schemas.openxmlformats.org/drawingml/2006/table">
            <a:tbl>
              <a:tblPr firstRow="1" bandRow="1"/>
              <a:tblGrid>
                <a:gridCol w="1459567"/>
                <a:gridCol w="1524317"/>
                <a:gridCol w="1233869"/>
                <a:gridCol w="1276985"/>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Year</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Total Cost</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Ridership</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Cost/Ride</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r>
              <a:tr h="370840">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2018</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ctr"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$129,470.00</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ctr"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268</a:t>
                      </a:r>
                      <a:endParaRPr kumimoji="0" lang="en-US" sz="2000" kern="120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ctr"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$483.10</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2019</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ctr" defTabSz="914400" rtl="0" eaLnBrk="1" fontAlgn="b" latinLnBrk="0" hangingPunct="1"/>
                      <a:r>
                        <a:rPr kumimoji="0" lang="en-US" sz="2000" kern="1200" dirty="0" smtClean="0">
                          <a:solidFill>
                            <a:schemeClr val="dk1"/>
                          </a:solidFill>
                          <a:latin typeface="Calibri" panose="020F0502020204030204" pitchFamily="34" charset="0"/>
                          <a:ea typeface="+mn-ea"/>
                          <a:cs typeface="+mn-cs"/>
                        </a:rPr>
                        <a:t>$12,839.95</a:t>
                      </a:r>
                      <a:endParaRPr kumimoji="0" lang="en-US" sz="2000" kern="1200" dirty="0">
                        <a:solidFill>
                          <a:schemeClr val="dk1"/>
                        </a:solidFill>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ctr"/>
                      <a:r>
                        <a:rPr lang="en-US" sz="2000" dirty="0" smtClean="0">
                          <a:latin typeface="Calibri" panose="020F0502020204030204" pitchFamily="34" charset="0"/>
                        </a:rPr>
                        <a:t>12</a:t>
                      </a:r>
                      <a:endParaRPr lang="en-US" sz="2000" dirty="0">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ctr"/>
                      <a:r>
                        <a:rPr lang="en-US" sz="2000" dirty="0" smtClean="0">
                          <a:latin typeface="Calibri" panose="020F0502020204030204" pitchFamily="34" charset="0"/>
                        </a:rPr>
                        <a:t>$1070.00</a:t>
                      </a:r>
                      <a:endParaRPr lang="en-US" sz="2000" dirty="0">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marL="0" algn="l" rtl="0" eaLnBrk="1" latinLnBrk="0" hangingPunct="1"/>
                      <a:r>
                        <a:rPr kumimoji="0" lang="en-US" sz="2000" b="1" kern="1200" dirty="0" smtClean="0">
                          <a:solidFill>
                            <a:schemeClr val="dk1"/>
                          </a:solidFill>
                          <a:latin typeface="Calibri" panose="020F0502020204030204" pitchFamily="34" charset="0"/>
                          <a:ea typeface="+mn-ea"/>
                          <a:cs typeface="+mn-cs"/>
                        </a:rPr>
                        <a:t>Total</a:t>
                      </a:r>
                      <a:endParaRPr kumimoji="0" lang="en-US" sz="2000" b="1" kern="1200" dirty="0">
                        <a:solidFill>
                          <a:schemeClr val="dk1"/>
                        </a:solidFill>
                        <a:latin typeface="Calibri" panose="020F0502020204030204" pitchFamily="34" charset="0"/>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algn="ctr"/>
                      <a:r>
                        <a:rPr lang="en-US" sz="2000" dirty="0" smtClean="0">
                          <a:latin typeface="Calibri" panose="020F0502020204030204" pitchFamily="34" charset="0"/>
                        </a:rPr>
                        <a:t>$142,309.95</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algn="ctr"/>
                      <a:r>
                        <a:rPr lang="en-US" sz="2000" dirty="0" smtClean="0">
                          <a:latin typeface="Calibri" panose="020F0502020204030204" pitchFamily="34" charset="0"/>
                        </a:rPr>
                        <a:t>280</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algn="ctr"/>
                      <a:r>
                        <a:rPr lang="en-US" sz="2000" dirty="0" smtClean="0">
                          <a:latin typeface="Calibri" panose="020F0502020204030204" pitchFamily="34" charset="0"/>
                        </a:rPr>
                        <a:t>$508.25</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r>
            </a:tbl>
          </a:graphicData>
        </a:graphic>
      </p:graphicFrame>
      <p:sp>
        <p:nvSpPr>
          <p:cNvPr id="6" name="Content Placeholder 2"/>
          <p:cNvSpPr>
            <a:spLocks noGrp="1"/>
          </p:cNvSpPr>
          <p:nvPr>
            <p:ph idx="1"/>
          </p:nvPr>
        </p:nvSpPr>
        <p:spPr>
          <a:xfrm>
            <a:off x="457200" y="1828801"/>
            <a:ext cx="8229600" cy="990599"/>
          </a:xfrm>
        </p:spPr>
        <p:txBody>
          <a:bodyPr>
            <a:noAutofit/>
          </a:bodyPr>
          <a:lstStyle/>
          <a:p>
            <a:pPr algn="just"/>
            <a:r>
              <a:rPr lang="en-US" dirty="0" smtClean="0">
                <a:latin typeface="Calibri" panose="020F0502020204030204" pitchFamily="34" charset="0"/>
              </a:rPr>
              <a:t>Discontinued in February 2019.</a:t>
            </a:r>
          </a:p>
        </p:txBody>
      </p:sp>
    </p:spTree>
    <p:extLst>
      <p:ext uri="{BB962C8B-B14F-4D97-AF65-F5344CB8AC3E}">
        <p14:creationId xmlns:p14="http://schemas.microsoft.com/office/powerpoint/2010/main" val="3674686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COST BREAKDOWN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82558209"/>
              </p:ext>
            </p:extLst>
          </p:nvPr>
        </p:nvGraphicFramePr>
        <p:xfrm>
          <a:off x="438109" y="1920240"/>
          <a:ext cx="8267783" cy="3870960"/>
        </p:xfrm>
        <a:graphic>
          <a:graphicData uri="http://schemas.openxmlformats.org/drawingml/2006/table">
            <a:tbl>
              <a:tblPr firstRow="1" bandRow="1"/>
              <a:tblGrid>
                <a:gridCol w="737446"/>
                <a:gridCol w="1828059"/>
                <a:gridCol w="1250209"/>
                <a:gridCol w="1265915"/>
                <a:gridCol w="3186154"/>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Year</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Total Cost</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l" rtl="0" eaLnBrk="1" latinLnBrk="0" hangingPunct="1"/>
                      <a:r>
                        <a:rPr kumimoji="0" lang="en-US" sz="2000" kern="1200" dirty="0" smtClean="0">
                          <a:solidFill>
                            <a:schemeClr val="dk1"/>
                          </a:solidFill>
                          <a:latin typeface="Calibri" panose="020F0502020204030204" pitchFamily="34" charset="0"/>
                          <a:ea typeface="+mn-ea"/>
                          <a:cs typeface="+mn-cs"/>
                        </a:rPr>
                        <a:t>Ridership</a:t>
                      </a:r>
                      <a:endParaRPr kumimoji="0" lang="en-US" sz="2000"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algn="ctr" rtl="0" eaLnBrk="1" latinLnBrk="0" hangingPunct="1"/>
                      <a:r>
                        <a:rPr kumimoji="0" lang="en-US" sz="2000" b="1" kern="1200" dirty="0" smtClean="0">
                          <a:solidFill>
                            <a:schemeClr val="dk1"/>
                          </a:solidFill>
                          <a:latin typeface="Calibri" panose="020F0502020204030204" pitchFamily="34" charset="0"/>
                          <a:ea typeface="+mn-ea"/>
                          <a:cs typeface="+mn-cs"/>
                        </a:rPr>
                        <a:t>Overall Cost/Ride</a:t>
                      </a:r>
                      <a:endParaRPr kumimoji="0" lang="en-US" sz="2000" b="1" kern="1200" dirty="0">
                        <a:solidFill>
                          <a:schemeClr val="dk1"/>
                        </a:solidFill>
                        <a:latin typeface="Calibri" panose="020F0502020204030204" pitchFamily="34" charset="0"/>
                        <a:ea typeface="+mn-ea"/>
                        <a:cs typeface="+mn-cs"/>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p>
                      <a:pPr marL="0" algn="l" rtl="0" eaLnBrk="1" latinLnBrk="0" hangingPunct="1"/>
                      <a:r>
                        <a:rPr kumimoji="0" lang="en-US" sz="2000" b="1" kern="1200" dirty="0" smtClean="0">
                          <a:solidFill>
                            <a:schemeClr val="dk1"/>
                          </a:solidFill>
                          <a:latin typeface="Calibri" panose="020F0502020204030204" pitchFamily="34" charset="0"/>
                          <a:ea typeface="+mn-ea"/>
                          <a:cs typeface="+mn-cs"/>
                        </a:rPr>
                        <a:t>Notes</a:t>
                      </a:r>
                      <a:endParaRPr kumimoji="0" lang="en-US" sz="2000" b="1" kern="1200" dirty="0">
                        <a:solidFill>
                          <a:schemeClr val="dk1"/>
                        </a:solidFill>
                        <a:latin typeface="Calibri" panose="020F0502020204030204" pitchFamily="34" charset="0"/>
                        <a:ea typeface="+mn-ea"/>
                        <a:cs typeface="+mn-cs"/>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r>
              <a:tr h="370840">
                <a:tc>
                  <a:txBody>
                    <a:bodyPr/>
                    <a:lstStyle/>
                    <a:p>
                      <a:pPr algn="l"/>
                      <a:r>
                        <a:rPr lang="en-US" sz="2000" dirty="0" smtClean="0">
                          <a:latin typeface="Calibri" panose="020F0502020204030204" pitchFamily="34" charset="0"/>
                        </a:rPr>
                        <a:t>2012</a:t>
                      </a:r>
                      <a:endParaRPr lang="en-US" sz="2000" dirty="0">
                        <a:latin typeface="Calibri" panose="020F0502020204030204" pitchFamily="34" charset="0"/>
                      </a:endParaRPr>
                    </a:p>
                  </a:txBody>
                  <a:tcPr marL="82973" marR="82973"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dirty="0">
                          <a:solidFill>
                            <a:schemeClr val="dk1"/>
                          </a:solidFill>
                          <a:latin typeface="Calibri" panose="020F0502020204030204" pitchFamily="34" charset="0"/>
                          <a:ea typeface="+mn-ea"/>
                          <a:cs typeface="+mn-cs"/>
                        </a:rPr>
                        <a:t> $ 2,327,826.00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168,331</a:t>
                      </a: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baseline="0" dirty="0">
                          <a:solidFill>
                            <a:schemeClr val="dk1"/>
                          </a:solidFill>
                          <a:latin typeface="Calibri" panose="020F0502020204030204" pitchFamily="34" charset="0"/>
                          <a:ea typeface="+mn-ea"/>
                          <a:cs typeface="+mn-cs"/>
                        </a:rPr>
                        <a:t> </a:t>
                      </a:r>
                      <a:r>
                        <a:rPr lang="en-US" sz="2000" kern="1200" baseline="0" dirty="0" smtClean="0">
                          <a:solidFill>
                            <a:schemeClr val="dk1"/>
                          </a:solidFill>
                          <a:latin typeface="Calibri" panose="020F0502020204030204" pitchFamily="34" charset="0"/>
                          <a:ea typeface="+mn-ea"/>
                          <a:cs typeface="+mn-cs"/>
                        </a:rPr>
                        <a:t>$13.83 </a:t>
                      </a:r>
                      <a:endParaRPr lang="en-US" sz="2000" kern="1200" baseline="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Fixed Route, Para,</a:t>
                      </a:r>
                      <a:r>
                        <a:rPr lang="en-US" sz="2000" baseline="0" dirty="0" smtClean="0">
                          <a:latin typeface="Calibri" panose="020F0502020204030204" pitchFamily="34" charset="0"/>
                        </a:rPr>
                        <a:t> CS Trolley</a:t>
                      </a:r>
                      <a:endParaRPr lang="en-US" sz="2000" dirty="0" smtClean="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algn="l"/>
                      <a:r>
                        <a:rPr lang="en-US" sz="2000" dirty="0" smtClean="0">
                          <a:latin typeface="Calibri" panose="020F0502020204030204" pitchFamily="34" charset="0"/>
                        </a:rPr>
                        <a:t>2013</a:t>
                      </a:r>
                      <a:endParaRPr lang="en-US" sz="2000" dirty="0">
                        <a:latin typeface="Calibri" panose="020F0502020204030204" pitchFamily="34" charset="0"/>
                      </a:endParaRPr>
                    </a:p>
                  </a:txBody>
                  <a:tcPr marL="82973" marR="82973"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ctr" latinLnBrk="0" hangingPunct="1"/>
                      <a:r>
                        <a:rPr lang="en-US" sz="2000" kern="1200" dirty="0">
                          <a:solidFill>
                            <a:schemeClr val="dk1"/>
                          </a:solidFill>
                          <a:latin typeface="Calibri" panose="020F0502020204030204" pitchFamily="34" charset="0"/>
                          <a:ea typeface="+mn-ea"/>
                          <a:cs typeface="+mn-cs"/>
                        </a:rPr>
                        <a:t> $ 2,321,394.00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160,464</a:t>
                      </a: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baseline="0" dirty="0">
                          <a:solidFill>
                            <a:schemeClr val="dk1"/>
                          </a:solidFill>
                          <a:latin typeface="Calibri" panose="020F0502020204030204" pitchFamily="34" charset="0"/>
                          <a:ea typeface="+mn-ea"/>
                          <a:cs typeface="+mn-cs"/>
                        </a:rPr>
                        <a:t> </a:t>
                      </a:r>
                      <a:r>
                        <a:rPr lang="en-US" sz="2000" kern="1200" baseline="0" dirty="0" smtClean="0">
                          <a:solidFill>
                            <a:schemeClr val="dk1"/>
                          </a:solidFill>
                          <a:latin typeface="Calibri" panose="020F0502020204030204" pitchFamily="34" charset="0"/>
                          <a:ea typeface="+mn-ea"/>
                          <a:cs typeface="+mn-cs"/>
                        </a:rPr>
                        <a:t>$14.47 </a:t>
                      </a:r>
                      <a:endParaRPr lang="en-US" sz="2000" kern="1200" baseline="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Fixed Route, Para,</a:t>
                      </a:r>
                      <a:r>
                        <a:rPr lang="en-US" sz="2000" baseline="0" dirty="0" smtClean="0">
                          <a:latin typeface="Calibri" panose="020F0502020204030204" pitchFamily="34" charset="0"/>
                        </a:rPr>
                        <a:t> CS Trolley</a:t>
                      </a:r>
                      <a:endParaRPr lang="en-US" sz="2000" dirty="0" smtClean="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algn="l"/>
                      <a:r>
                        <a:rPr lang="en-US" sz="2000" dirty="0" smtClean="0">
                          <a:latin typeface="Calibri" panose="020F0502020204030204" pitchFamily="34" charset="0"/>
                        </a:rPr>
                        <a:t>2014</a:t>
                      </a:r>
                      <a:endParaRPr lang="en-US" sz="2000" dirty="0">
                        <a:latin typeface="Calibri" panose="020F0502020204030204" pitchFamily="34" charset="0"/>
                      </a:endParaRPr>
                    </a:p>
                  </a:txBody>
                  <a:tcPr marL="82973" marR="82973"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ctr" latinLnBrk="0" hangingPunct="1"/>
                      <a:r>
                        <a:rPr lang="en-US" sz="2000" kern="1200" dirty="0">
                          <a:solidFill>
                            <a:schemeClr val="dk1"/>
                          </a:solidFill>
                          <a:latin typeface="Calibri" panose="020F0502020204030204" pitchFamily="34" charset="0"/>
                          <a:ea typeface="+mn-ea"/>
                          <a:cs typeface="+mn-cs"/>
                        </a:rPr>
                        <a:t> $ 2,456,553.00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144,151</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baseline="0" dirty="0">
                          <a:solidFill>
                            <a:schemeClr val="dk1"/>
                          </a:solidFill>
                          <a:latin typeface="Calibri" panose="020F0502020204030204" pitchFamily="34" charset="0"/>
                          <a:ea typeface="+mn-ea"/>
                          <a:cs typeface="+mn-cs"/>
                        </a:rPr>
                        <a:t> </a:t>
                      </a:r>
                      <a:r>
                        <a:rPr lang="en-US" sz="2000" kern="1200" baseline="0" dirty="0" smtClean="0">
                          <a:solidFill>
                            <a:schemeClr val="dk1"/>
                          </a:solidFill>
                          <a:latin typeface="Calibri" panose="020F0502020204030204" pitchFamily="34" charset="0"/>
                          <a:ea typeface="+mn-ea"/>
                          <a:cs typeface="+mn-cs"/>
                        </a:rPr>
                        <a:t>$17.04 </a:t>
                      </a:r>
                      <a:endParaRPr lang="en-US" sz="2000" kern="1200" baseline="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92934"/>
                          </a:solidFill>
                          <a:effectLst/>
                          <a:uLnTx/>
                          <a:uFillTx/>
                          <a:latin typeface="Calibri" panose="020F0502020204030204" pitchFamily="34" charset="0"/>
                        </a:rPr>
                        <a:t>Fixed Route, Para, CS Trolley</a:t>
                      </a:r>
                    </a:p>
                  </a:txBody>
                  <a:tcPr marL="82973" marR="82973"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algn="l"/>
                      <a:r>
                        <a:rPr lang="en-US" sz="2000" dirty="0" smtClean="0">
                          <a:latin typeface="Calibri" panose="020F0502020204030204" pitchFamily="34" charset="0"/>
                        </a:rPr>
                        <a:t>2015</a:t>
                      </a:r>
                      <a:endParaRPr lang="en-US" sz="2000" dirty="0">
                        <a:latin typeface="Calibri" panose="020F0502020204030204" pitchFamily="34" charset="0"/>
                      </a:endParaRPr>
                    </a:p>
                  </a:txBody>
                  <a:tcPr marL="82973" marR="82973"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ctr" latinLnBrk="0" hangingPunct="1"/>
                      <a:r>
                        <a:rPr lang="en-US" sz="2000" kern="1200" dirty="0">
                          <a:solidFill>
                            <a:schemeClr val="dk1"/>
                          </a:solidFill>
                          <a:latin typeface="Calibri" panose="020F0502020204030204" pitchFamily="34" charset="0"/>
                          <a:ea typeface="+mn-ea"/>
                          <a:cs typeface="+mn-cs"/>
                        </a:rPr>
                        <a:t> $ 2,230,608.00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134,381</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baseline="0" dirty="0">
                          <a:solidFill>
                            <a:schemeClr val="dk1"/>
                          </a:solidFill>
                          <a:latin typeface="Calibri" panose="020F0502020204030204" pitchFamily="34" charset="0"/>
                          <a:ea typeface="+mn-ea"/>
                          <a:cs typeface="+mn-cs"/>
                        </a:rPr>
                        <a:t> </a:t>
                      </a:r>
                      <a:r>
                        <a:rPr lang="en-US" sz="2000" kern="1200" baseline="0" dirty="0" smtClean="0">
                          <a:solidFill>
                            <a:schemeClr val="dk1"/>
                          </a:solidFill>
                          <a:latin typeface="Calibri" panose="020F0502020204030204" pitchFamily="34" charset="0"/>
                          <a:ea typeface="+mn-ea"/>
                          <a:cs typeface="+mn-cs"/>
                        </a:rPr>
                        <a:t>$16.60 </a:t>
                      </a:r>
                      <a:endParaRPr lang="en-US" sz="2000" kern="1200" baseline="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292934"/>
                          </a:solidFill>
                          <a:effectLst/>
                          <a:uLnTx/>
                          <a:uFillTx/>
                          <a:latin typeface="Calibri" panose="020F0502020204030204" pitchFamily="34" charset="0"/>
                        </a:rPr>
                        <a:t>Fixed Route, Para, CS Trolley</a:t>
                      </a:r>
                    </a:p>
                  </a:txBody>
                  <a:tcPr marL="82973" marR="82973"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algn="l"/>
                      <a:r>
                        <a:rPr lang="en-US" sz="2000" dirty="0" smtClean="0">
                          <a:latin typeface="Calibri" panose="020F0502020204030204" pitchFamily="34" charset="0"/>
                        </a:rPr>
                        <a:t>2016</a:t>
                      </a:r>
                      <a:endParaRPr lang="en-US" sz="2000" dirty="0">
                        <a:latin typeface="Calibri" panose="020F0502020204030204" pitchFamily="34" charset="0"/>
                      </a:endParaRPr>
                    </a:p>
                  </a:txBody>
                  <a:tcPr marL="82973" marR="82973"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ctr" latinLnBrk="0" hangingPunct="1"/>
                      <a:r>
                        <a:rPr lang="en-US" sz="2000" kern="1200" dirty="0">
                          <a:solidFill>
                            <a:schemeClr val="dk1"/>
                          </a:solidFill>
                          <a:latin typeface="Calibri" panose="020F0502020204030204" pitchFamily="34" charset="0"/>
                          <a:ea typeface="+mn-ea"/>
                          <a:cs typeface="+mn-cs"/>
                        </a:rPr>
                        <a:t> $ 2,389,708.00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143,681</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baseline="0" dirty="0">
                          <a:solidFill>
                            <a:schemeClr val="dk1"/>
                          </a:solidFill>
                          <a:latin typeface="Calibri" panose="020F0502020204030204" pitchFamily="34" charset="0"/>
                          <a:ea typeface="+mn-ea"/>
                          <a:cs typeface="+mn-cs"/>
                        </a:rPr>
                        <a:t> </a:t>
                      </a:r>
                      <a:r>
                        <a:rPr lang="en-US" sz="2000" kern="1200" baseline="0" dirty="0" smtClean="0">
                          <a:solidFill>
                            <a:schemeClr val="dk1"/>
                          </a:solidFill>
                          <a:latin typeface="Calibri" panose="020F0502020204030204" pitchFamily="34" charset="0"/>
                          <a:ea typeface="+mn-ea"/>
                          <a:cs typeface="+mn-cs"/>
                        </a:rPr>
                        <a:t>$16.63 </a:t>
                      </a:r>
                      <a:endParaRPr lang="en-US" sz="2000" kern="1200" baseline="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Croton Falls Shuttle added</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algn="l"/>
                      <a:r>
                        <a:rPr lang="en-US" sz="2000" dirty="0" smtClean="0">
                          <a:latin typeface="Calibri" panose="020F0502020204030204" pitchFamily="34" charset="0"/>
                        </a:rPr>
                        <a:t>2017</a:t>
                      </a:r>
                      <a:endParaRPr lang="en-US" sz="2000" dirty="0">
                        <a:latin typeface="Calibri" panose="020F0502020204030204" pitchFamily="34" charset="0"/>
                      </a:endParaRPr>
                    </a:p>
                  </a:txBody>
                  <a:tcPr marL="82973" marR="82973"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ctr" latinLnBrk="0" hangingPunct="1"/>
                      <a:r>
                        <a:rPr lang="en-US" sz="2000" kern="1200" dirty="0">
                          <a:solidFill>
                            <a:schemeClr val="dk1"/>
                          </a:solidFill>
                          <a:latin typeface="Calibri" panose="020F0502020204030204" pitchFamily="34" charset="0"/>
                          <a:ea typeface="+mn-ea"/>
                          <a:cs typeface="+mn-cs"/>
                        </a:rPr>
                        <a:t> $ 2,317,923.00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132,931</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baseline="0" dirty="0">
                          <a:solidFill>
                            <a:schemeClr val="dk1"/>
                          </a:solidFill>
                          <a:latin typeface="Calibri" panose="020F0502020204030204" pitchFamily="34" charset="0"/>
                          <a:ea typeface="+mn-ea"/>
                          <a:cs typeface="+mn-cs"/>
                        </a:rPr>
                        <a:t> </a:t>
                      </a:r>
                      <a:r>
                        <a:rPr lang="en-US" sz="2000" kern="1200" baseline="0" dirty="0" smtClean="0">
                          <a:solidFill>
                            <a:schemeClr val="dk1"/>
                          </a:solidFill>
                          <a:latin typeface="Calibri" panose="020F0502020204030204" pitchFamily="34" charset="0"/>
                          <a:ea typeface="+mn-ea"/>
                          <a:cs typeface="+mn-cs"/>
                        </a:rPr>
                        <a:t>$17.44 </a:t>
                      </a:r>
                      <a:endParaRPr lang="en-US" sz="2000" kern="1200" baseline="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l"/>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algn="l"/>
                      <a:r>
                        <a:rPr lang="en-US" sz="2000" dirty="0" smtClean="0">
                          <a:latin typeface="Calibri" panose="020F0502020204030204" pitchFamily="34" charset="0"/>
                        </a:rPr>
                        <a:t>2018</a:t>
                      </a:r>
                      <a:endParaRPr lang="en-US" sz="2000" dirty="0">
                        <a:latin typeface="Calibri" panose="020F0502020204030204" pitchFamily="34" charset="0"/>
                      </a:endParaRPr>
                    </a:p>
                  </a:txBody>
                  <a:tcPr marL="82973" marR="82973"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ctr" latinLnBrk="0" hangingPunct="1"/>
                      <a:r>
                        <a:rPr lang="en-US" sz="2000" kern="1200" dirty="0">
                          <a:solidFill>
                            <a:schemeClr val="dk1"/>
                          </a:solidFill>
                          <a:latin typeface="Calibri" panose="020F0502020204030204" pitchFamily="34" charset="0"/>
                          <a:ea typeface="+mn-ea"/>
                          <a:cs typeface="+mn-cs"/>
                        </a:rPr>
                        <a:t> $ 2,398,868.00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120,711</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baseline="0" dirty="0">
                          <a:solidFill>
                            <a:schemeClr val="dk1"/>
                          </a:solidFill>
                          <a:latin typeface="Calibri" panose="020F0502020204030204" pitchFamily="34" charset="0"/>
                          <a:ea typeface="+mn-ea"/>
                          <a:cs typeface="+mn-cs"/>
                        </a:rPr>
                        <a:t> </a:t>
                      </a:r>
                      <a:r>
                        <a:rPr lang="en-US" sz="2000" kern="1200" baseline="0" dirty="0" smtClean="0">
                          <a:solidFill>
                            <a:schemeClr val="dk1"/>
                          </a:solidFill>
                          <a:latin typeface="Calibri" panose="020F0502020204030204" pitchFamily="34" charset="0"/>
                          <a:ea typeface="+mn-ea"/>
                          <a:cs typeface="+mn-cs"/>
                        </a:rPr>
                        <a:t>$19.87 </a:t>
                      </a:r>
                      <a:endParaRPr lang="en-US" sz="2000" kern="1200" baseline="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Putnam Valley Shuttle</a:t>
                      </a:r>
                      <a:r>
                        <a:rPr lang="en-US" sz="2000" baseline="0" dirty="0" smtClean="0">
                          <a:latin typeface="Calibri" panose="020F0502020204030204" pitchFamily="34" charset="0"/>
                        </a:rPr>
                        <a:t> added</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pPr algn="l"/>
                      <a:r>
                        <a:rPr lang="en-US" sz="2000" b="1" dirty="0" smtClean="0">
                          <a:latin typeface="Calibri" panose="020F0502020204030204" pitchFamily="34" charset="0"/>
                        </a:rPr>
                        <a:t>Total</a:t>
                      </a:r>
                      <a:endParaRPr lang="en-US" sz="2000" b="1" dirty="0">
                        <a:latin typeface="Calibri" panose="020F0502020204030204" pitchFamily="34" charset="0"/>
                      </a:endParaRPr>
                    </a:p>
                  </a:txBody>
                  <a:tcPr marL="82973" marR="82973"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algn="l"/>
                      <a:r>
                        <a:rPr lang="en-US" sz="2000" baseline="0" dirty="0" smtClean="0">
                          <a:latin typeface="Calibri" panose="020F0502020204030204" pitchFamily="34" charset="0"/>
                        </a:rPr>
                        <a:t>$16,442,880.00</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1,004,650</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marL="0" algn="l" defTabSz="914400" rtl="0" eaLnBrk="1" fontAlgn="b" latinLnBrk="0" hangingPunct="1"/>
                      <a:r>
                        <a:rPr lang="en-US" sz="2000" kern="1200" baseline="0" dirty="0">
                          <a:solidFill>
                            <a:schemeClr val="dk1"/>
                          </a:solidFill>
                          <a:latin typeface="Calibri" panose="020F0502020204030204" pitchFamily="34" charset="0"/>
                          <a:ea typeface="+mn-ea"/>
                          <a:cs typeface="+mn-cs"/>
                        </a:rPr>
                        <a:t> </a:t>
                      </a:r>
                      <a:r>
                        <a:rPr lang="en-US" sz="2000" kern="1200" baseline="0" dirty="0" smtClean="0">
                          <a:solidFill>
                            <a:schemeClr val="dk1"/>
                          </a:solidFill>
                          <a:latin typeface="Calibri" panose="020F0502020204030204" pitchFamily="34" charset="0"/>
                          <a:ea typeface="+mn-ea"/>
                          <a:cs typeface="+mn-cs"/>
                        </a:rPr>
                        <a:t>$16.37 </a:t>
                      </a:r>
                      <a:endParaRPr lang="en-US" sz="2000" kern="1200" baseline="0" dirty="0">
                        <a:solidFill>
                          <a:schemeClr val="dk1"/>
                        </a:solidFill>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pPr algn="l"/>
                      <a:r>
                        <a:rPr lang="en-US" sz="2000" dirty="0" smtClean="0">
                          <a:latin typeface="Calibri" panose="020F0502020204030204" pitchFamily="34" charset="0"/>
                        </a:rPr>
                        <a:t>Last</a:t>
                      </a:r>
                      <a:r>
                        <a:rPr lang="en-US" sz="2000" baseline="0" dirty="0" smtClean="0">
                          <a:latin typeface="Calibri" panose="020F0502020204030204" pitchFamily="34" charset="0"/>
                        </a:rPr>
                        <a:t> 7 years (MV)</a:t>
                      </a:r>
                      <a:endParaRPr lang="en-US" sz="2000" dirty="0">
                        <a:latin typeface="Calibri" panose="020F0502020204030204" pitchFamily="34" charset="0"/>
                      </a:endParaRPr>
                    </a:p>
                  </a:txBody>
                  <a:tcPr marL="82973" marR="82973"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E97AD">
                        <a:tint val="40000"/>
                      </a:srgbClr>
                    </a:solidFill>
                  </a:tcPr>
                </a:tc>
              </a:tr>
            </a:tbl>
          </a:graphicData>
        </a:graphic>
      </p:graphicFrame>
    </p:spTree>
    <p:extLst>
      <p:ext uri="{BB962C8B-B14F-4D97-AF65-F5344CB8AC3E}">
        <p14:creationId xmlns:p14="http://schemas.microsoft.com/office/powerpoint/2010/main" val="411840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Paratransit in recent years</a:t>
            </a:r>
            <a:endParaRPr lang="en-US" dirty="0"/>
          </a:p>
        </p:txBody>
      </p:sp>
      <p:sp>
        <p:nvSpPr>
          <p:cNvPr id="4" name="Content Placeholder 2"/>
          <p:cNvSpPr txBox="1">
            <a:spLocks/>
          </p:cNvSpPr>
          <p:nvPr/>
        </p:nvSpPr>
        <p:spPr>
          <a:xfrm>
            <a:off x="457200" y="1676400"/>
            <a:ext cx="38862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50000"/>
              </a:lnSpc>
              <a:buFont typeface="Arial" pitchFamily="34" charset="0"/>
              <a:buNone/>
            </a:pPr>
            <a:r>
              <a:rPr lang="en-US" sz="2000" b="1" dirty="0" smtClean="0"/>
              <a:t>2017</a:t>
            </a:r>
            <a:endParaRPr lang="en-US" sz="2000" dirty="0" smtClean="0">
              <a:solidFill>
                <a:srgbClr val="FFFFFF"/>
              </a:solidFill>
            </a:endParaRPr>
          </a:p>
          <a:p>
            <a:pPr marL="36576" indent="0">
              <a:lnSpc>
                <a:spcPct val="150000"/>
              </a:lnSpc>
              <a:buClr>
                <a:srgbClr val="7E97AD"/>
              </a:buClr>
              <a:buSzPct val="80000"/>
              <a:buNone/>
            </a:pPr>
            <a:r>
              <a:rPr lang="en-US" sz="2000" dirty="0"/>
              <a:t>Paratransit Cost = $</a:t>
            </a:r>
            <a:r>
              <a:rPr lang="en-US" sz="2000" dirty="0" smtClean="0"/>
              <a:t>400,012</a:t>
            </a:r>
          </a:p>
          <a:p>
            <a:pPr marL="36576" indent="0">
              <a:lnSpc>
                <a:spcPct val="150000"/>
              </a:lnSpc>
              <a:buClr>
                <a:srgbClr val="7E97AD"/>
              </a:buClr>
              <a:buSzPct val="80000"/>
              <a:buNone/>
            </a:pPr>
            <a:r>
              <a:rPr lang="en-US" sz="2000" dirty="0" smtClean="0"/>
              <a:t>Paratransit </a:t>
            </a:r>
            <a:r>
              <a:rPr lang="en-US" sz="2000" dirty="0"/>
              <a:t>Cost/Ride = $</a:t>
            </a:r>
            <a:r>
              <a:rPr lang="en-US" sz="2000" dirty="0" smtClean="0"/>
              <a:t>24.30</a:t>
            </a:r>
          </a:p>
          <a:p>
            <a:pPr marL="36576" indent="0">
              <a:lnSpc>
                <a:spcPct val="150000"/>
              </a:lnSpc>
              <a:buClr>
                <a:srgbClr val="7E97AD"/>
              </a:buClr>
              <a:buSzPct val="80000"/>
              <a:buNone/>
            </a:pPr>
            <a:r>
              <a:rPr lang="en-US" sz="2000" dirty="0"/>
              <a:t>Paratransit Rides = </a:t>
            </a:r>
            <a:r>
              <a:rPr lang="en-US" sz="2000" dirty="0" smtClean="0"/>
              <a:t>16,463</a:t>
            </a:r>
          </a:p>
          <a:p>
            <a:pPr marL="36576" indent="0">
              <a:lnSpc>
                <a:spcPct val="150000"/>
              </a:lnSpc>
              <a:buClr>
                <a:srgbClr val="7E97AD"/>
              </a:buClr>
              <a:buSzPct val="80000"/>
              <a:buNone/>
            </a:pPr>
            <a:r>
              <a:rPr lang="en-US" sz="2000" dirty="0"/>
              <a:t>Eligible Riders = </a:t>
            </a:r>
            <a:r>
              <a:rPr lang="en-US" sz="2000" dirty="0" smtClean="0"/>
              <a:t>471</a:t>
            </a:r>
          </a:p>
          <a:p>
            <a:pPr marL="36576" indent="0">
              <a:lnSpc>
                <a:spcPct val="150000"/>
              </a:lnSpc>
              <a:buClr>
                <a:srgbClr val="7E97AD"/>
              </a:buClr>
              <a:buSzPct val="80000"/>
              <a:buNone/>
            </a:pPr>
            <a:r>
              <a:rPr lang="en-US" sz="2000" dirty="0"/>
              <a:t>Active Riders = 210</a:t>
            </a:r>
          </a:p>
          <a:p>
            <a:pPr marL="420624" indent="-384048">
              <a:lnSpc>
                <a:spcPct val="200000"/>
              </a:lnSpc>
              <a:buClr>
                <a:srgbClr val="7E97AD"/>
              </a:buClr>
              <a:buSzPct val="80000"/>
              <a:buFont typeface="Wingdings 2"/>
              <a:buChar char=""/>
            </a:pPr>
            <a:endParaRPr lang="en-US" sz="2000" dirty="0"/>
          </a:p>
          <a:p>
            <a:pPr marL="420624" indent="-384048">
              <a:lnSpc>
                <a:spcPct val="200000"/>
              </a:lnSpc>
              <a:buClr>
                <a:srgbClr val="7E97AD"/>
              </a:buClr>
              <a:buSzPct val="80000"/>
              <a:buFont typeface="Wingdings 2"/>
              <a:buChar char=""/>
            </a:pPr>
            <a:endParaRPr lang="en-US" sz="2000" dirty="0"/>
          </a:p>
          <a:p>
            <a:pPr marL="420624" indent="-384048">
              <a:lnSpc>
                <a:spcPct val="200000"/>
              </a:lnSpc>
              <a:buClr>
                <a:srgbClr val="7E97AD"/>
              </a:buClr>
              <a:buSzPct val="80000"/>
              <a:buFont typeface="Wingdings 2"/>
              <a:buChar char=""/>
            </a:pPr>
            <a:endParaRPr lang="en-US" sz="2000" dirty="0"/>
          </a:p>
          <a:p>
            <a:pPr marL="420624" lvl="0" indent="-384048">
              <a:lnSpc>
                <a:spcPct val="200000"/>
              </a:lnSpc>
              <a:buClr>
                <a:srgbClr val="7E97AD"/>
              </a:buClr>
              <a:buSzPct val="80000"/>
              <a:buFont typeface="Wingdings 2"/>
              <a:buChar char=""/>
            </a:pPr>
            <a:endParaRPr lang="en-US" sz="2000" dirty="0">
              <a:solidFill>
                <a:srgbClr val="FFFFFF"/>
              </a:solidFill>
            </a:endParaRPr>
          </a:p>
          <a:p>
            <a:pPr algn="r"/>
            <a:endParaRPr lang="en-US" dirty="0" smtClean="0"/>
          </a:p>
          <a:p>
            <a:endParaRPr lang="en-US" dirty="0"/>
          </a:p>
        </p:txBody>
      </p:sp>
      <p:sp>
        <p:nvSpPr>
          <p:cNvPr id="5" name="Content Placeholder 2"/>
          <p:cNvSpPr txBox="1">
            <a:spLocks/>
          </p:cNvSpPr>
          <p:nvPr/>
        </p:nvSpPr>
        <p:spPr>
          <a:xfrm>
            <a:off x="4648200" y="1676400"/>
            <a:ext cx="38862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lnSpc>
                <a:spcPct val="150000"/>
              </a:lnSpc>
              <a:buFont typeface="Arial" pitchFamily="34" charset="0"/>
              <a:buNone/>
            </a:pPr>
            <a:r>
              <a:rPr lang="en-US" sz="2000" b="1" dirty="0" smtClean="0"/>
              <a:t>2018</a:t>
            </a:r>
            <a:endParaRPr lang="en-US" sz="2000" dirty="0" smtClean="0">
              <a:solidFill>
                <a:srgbClr val="FFFFFF"/>
              </a:solidFill>
            </a:endParaRPr>
          </a:p>
          <a:p>
            <a:pPr marL="36576" indent="0" algn="r">
              <a:lnSpc>
                <a:spcPct val="150000"/>
              </a:lnSpc>
              <a:buClr>
                <a:srgbClr val="7E97AD"/>
              </a:buClr>
              <a:buSzPct val="80000"/>
              <a:buNone/>
            </a:pPr>
            <a:r>
              <a:rPr lang="en-US" sz="2000" dirty="0"/>
              <a:t>Paratransit Cost = $</a:t>
            </a:r>
            <a:r>
              <a:rPr lang="en-US" sz="2000" dirty="0" smtClean="0"/>
              <a:t>410,851</a:t>
            </a:r>
          </a:p>
          <a:p>
            <a:pPr marL="36576" indent="0" algn="r">
              <a:lnSpc>
                <a:spcPct val="150000"/>
              </a:lnSpc>
              <a:buClr>
                <a:srgbClr val="7E97AD"/>
              </a:buClr>
              <a:buSzPct val="80000"/>
              <a:buNone/>
            </a:pPr>
            <a:r>
              <a:rPr lang="en-US" sz="2000" dirty="0" smtClean="0"/>
              <a:t>Paratransit </a:t>
            </a:r>
            <a:r>
              <a:rPr lang="en-US" sz="2000" dirty="0"/>
              <a:t>Cost/Ride = $</a:t>
            </a:r>
            <a:r>
              <a:rPr lang="en-US" sz="2000" dirty="0" smtClean="0"/>
              <a:t>27.21</a:t>
            </a:r>
          </a:p>
          <a:p>
            <a:pPr marL="36576" indent="0" algn="r">
              <a:lnSpc>
                <a:spcPct val="150000"/>
              </a:lnSpc>
              <a:buClr>
                <a:srgbClr val="7E97AD"/>
              </a:buClr>
              <a:buSzPct val="80000"/>
              <a:buNone/>
            </a:pPr>
            <a:r>
              <a:rPr lang="en-US" sz="2000" dirty="0"/>
              <a:t>Paratransit Rides = </a:t>
            </a:r>
            <a:r>
              <a:rPr lang="en-US" sz="2000" dirty="0" smtClean="0"/>
              <a:t>15,100</a:t>
            </a:r>
          </a:p>
          <a:p>
            <a:pPr marL="36576" indent="0" algn="r">
              <a:lnSpc>
                <a:spcPct val="150000"/>
              </a:lnSpc>
              <a:buClr>
                <a:srgbClr val="7E97AD"/>
              </a:buClr>
              <a:buSzPct val="80000"/>
              <a:buNone/>
            </a:pPr>
            <a:r>
              <a:rPr lang="en-US" sz="2000" dirty="0"/>
              <a:t>Eligible Riders = </a:t>
            </a:r>
            <a:r>
              <a:rPr lang="en-US" sz="2000" dirty="0" smtClean="0"/>
              <a:t>452</a:t>
            </a:r>
          </a:p>
          <a:p>
            <a:pPr marL="36576" indent="0" algn="r">
              <a:lnSpc>
                <a:spcPct val="150000"/>
              </a:lnSpc>
              <a:buClr>
                <a:srgbClr val="7E97AD"/>
              </a:buClr>
              <a:buSzPct val="80000"/>
              <a:buNone/>
            </a:pPr>
            <a:r>
              <a:rPr lang="en-US" sz="2000" dirty="0"/>
              <a:t>Active Riders = </a:t>
            </a:r>
            <a:r>
              <a:rPr lang="en-US" sz="2000" dirty="0" smtClean="0"/>
              <a:t>212</a:t>
            </a:r>
            <a:endParaRPr lang="en-US" sz="2000" dirty="0"/>
          </a:p>
          <a:p>
            <a:pPr marL="420624" indent="-384048">
              <a:lnSpc>
                <a:spcPct val="200000"/>
              </a:lnSpc>
              <a:buClr>
                <a:srgbClr val="7E97AD"/>
              </a:buClr>
              <a:buSzPct val="80000"/>
              <a:buFont typeface="Wingdings 2"/>
              <a:buChar char=""/>
            </a:pPr>
            <a:endParaRPr lang="en-US" sz="2000" dirty="0"/>
          </a:p>
          <a:p>
            <a:pPr marL="420624" indent="-384048">
              <a:lnSpc>
                <a:spcPct val="200000"/>
              </a:lnSpc>
              <a:buClr>
                <a:srgbClr val="7E97AD"/>
              </a:buClr>
              <a:buSzPct val="80000"/>
              <a:buFont typeface="Wingdings 2"/>
              <a:buChar char=""/>
            </a:pPr>
            <a:endParaRPr lang="en-US" sz="2000" dirty="0"/>
          </a:p>
          <a:p>
            <a:pPr marL="420624" indent="-384048">
              <a:lnSpc>
                <a:spcPct val="200000"/>
              </a:lnSpc>
              <a:buClr>
                <a:srgbClr val="7E97AD"/>
              </a:buClr>
              <a:buSzPct val="80000"/>
              <a:buFont typeface="Wingdings 2"/>
              <a:buChar char=""/>
            </a:pPr>
            <a:endParaRPr lang="en-US" sz="2000" dirty="0"/>
          </a:p>
          <a:p>
            <a:pPr marL="420624" lvl="0" indent="-384048">
              <a:lnSpc>
                <a:spcPct val="200000"/>
              </a:lnSpc>
              <a:buClr>
                <a:srgbClr val="7E97AD"/>
              </a:buClr>
              <a:buSzPct val="80000"/>
              <a:buFont typeface="Wingdings 2"/>
              <a:buChar char=""/>
            </a:pPr>
            <a:endParaRPr lang="en-US" sz="2000" dirty="0">
              <a:solidFill>
                <a:srgbClr val="FFFFFF"/>
              </a:solidFill>
            </a:endParaRPr>
          </a:p>
          <a:p>
            <a:pPr algn="r"/>
            <a:endParaRPr lang="en-US" dirty="0" smtClean="0"/>
          </a:p>
          <a:p>
            <a:endParaRPr lang="en-US" dirty="0"/>
          </a:p>
        </p:txBody>
      </p:sp>
    </p:spTree>
    <p:extLst>
      <p:ext uri="{BB962C8B-B14F-4D97-AF65-F5344CB8AC3E}">
        <p14:creationId xmlns:p14="http://schemas.microsoft.com/office/powerpoint/2010/main" val="46657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Paratransit Applications</a:t>
            </a:r>
            <a:endParaRPr lang="en-US" dirty="0"/>
          </a:p>
        </p:txBody>
      </p:sp>
      <p:sp>
        <p:nvSpPr>
          <p:cNvPr id="4" name="TextBox 3"/>
          <p:cNvSpPr txBox="1"/>
          <p:nvPr/>
        </p:nvSpPr>
        <p:spPr>
          <a:xfrm>
            <a:off x="1524000" y="4953000"/>
            <a:ext cx="6096000" cy="307777"/>
          </a:xfrm>
          <a:prstGeom prst="rect">
            <a:avLst/>
          </a:prstGeom>
          <a:noFill/>
        </p:spPr>
        <p:txBody>
          <a:bodyPr wrap="square" rtlCol="0">
            <a:spAutoFit/>
          </a:bodyPr>
          <a:lstStyle/>
          <a:p>
            <a:r>
              <a:rPr lang="en-US" sz="1400" dirty="0" smtClean="0">
                <a:latin typeface="Calibri" panose="020F0502020204030204" pitchFamily="34" charset="0"/>
              </a:rPr>
              <a:t>*As of 7/15/2019</a:t>
            </a:r>
            <a:endParaRPr lang="en-US" sz="1400"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16934005"/>
              </p:ext>
            </p:extLst>
          </p:nvPr>
        </p:nvGraphicFramePr>
        <p:xfrm>
          <a:off x="1323947" y="2209800"/>
          <a:ext cx="6496106" cy="2682240"/>
        </p:xfrm>
        <a:graphic>
          <a:graphicData uri="http://schemas.openxmlformats.org/drawingml/2006/table">
            <a:tbl>
              <a:tblPr firstRow="1" bandRow="1"/>
              <a:tblGrid>
                <a:gridCol w="1574344"/>
                <a:gridCol w="1188022"/>
                <a:gridCol w="992505"/>
                <a:gridCol w="1151255"/>
                <a:gridCol w="1589980"/>
              </a:tblGrid>
              <a:tr h="370840">
                <a:tc>
                  <a:txBody>
                    <a:bodyPr/>
                    <a:lstStyle/>
                    <a:p>
                      <a:r>
                        <a:rPr lang="en-US" sz="2000" b="1" dirty="0" smtClean="0">
                          <a:latin typeface="Calibri" panose="020F0502020204030204" pitchFamily="34" charset="0"/>
                        </a:rPr>
                        <a:t>Year</a:t>
                      </a:r>
                      <a:endParaRPr lang="en-US" sz="2000" b="1" dirty="0">
                        <a:latin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p>
                      <a:r>
                        <a:rPr lang="en-US" sz="2000" b="1" dirty="0" smtClean="0">
                          <a:latin typeface="Calibri" panose="020F0502020204030204" pitchFamily="34" charset="0"/>
                        </a:rPr>
                        <a:t>Received</a:t>
                      </a:r>
                      <a:endParaRPr lang="en-US" sz="2000" b="1" dirty="0">
                        <a:latin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p>
                      <a:r>
                        <a:rPr lang="en-US" sz="2000" b="1" dirty="0" smtClean="0">
                          <a:latin typeface="Calibri" panose="020F0502020204030204" pitchFamily="34" charset="0"/>
                        </a:rPr>
                        <a:t>Denied</a:t>
                      </a:r>
                      <a:endParaRPr lang="en-US" sz="2000" b="1" dirty="0">
                        <a:latin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p>
                      <a:r>
                        <a:rPr lang="en-US" sz="2000" b="1" dirty="0" smtClean="0">
                          <a:latin typeface="Calibri" panose="020F0502020204030204" pitchFamily="34" charset="0"/>
                        </a:rPr>
                        <a:t>Certified</a:t>
                      </a:r>
                      <a:endParaRPr lang="en-US" sz="2000" b="1" dirty="0">
                        <a:latin typeface="Calibri" panose="020F050202020403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c>
                  <a:txBody>
                    <a:bodyPr/>
                    <a:lstStyle/>
                    <a:p>
                      <a:pPr algn="ctr"/>
                      <a:r>
                        <a:rPr lang="en-US" sz="2000" b="1" dirty="0" smtClean="0">
                          <a:latin typeface="Calibri" panose="020F0502020204030204" pitchFamily="34" charset="0"/>
                        </a:rPr>
                        <a:t>Approved,</a:t>
                      </a:r>
                      <a:r>
                        <a:rPr lang="en-US" sz="2000" b="1" baseline="0" dirty="0" smtClean="0">
                          <a:latin typeface="Calibri" panose="020F0502020204030204" pitchFamily="34" charset="0"/>
                        </a:rPr>
                        <a:t> &amp; P</a:t>
                      </a:r>
                      <a:r>
                        <a:rPr lang="en-US" sz="2000" b="1" dirty="0" smtClean="0">
                          <a:latin typeface="Calibri" panose="020F0502020204030204" pitchFamily="34" charset="0"/>
                        </a:rPr>
                        <a:t>ending</a:t>
                      </a:r>
                      <a:endParaRPr lang="en-US" sz="2000" b="1" dirty="0">
                        <a:latin typeface="Calibri" panose="020F0502020204030204" pitchFamily="34" charset="0"/>
                      </a:endParaRP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solidFill>
                  </a:tcPr>
                </a:tc>
              </a:tr>
              <a:tr h="370840">
                <a:tc>
                  <a:txBody>
                    <a:bodyPr/>
                    <a:lstStyle/>
                    <a:p>
                      <a:r>
                        <a:rPr lang="en-US" sz="2000" dirty="0" smtClean="0">
                          <a:latin typeface="Calibri" panose="020F0502020204030204" pitchFamily="34" charset="0"/>
                        </a:rPr>
                        <a:t>2015</a:t>
                      </a:r>
                      <a:endParaRPr lang="en-US" sz="2000" dirty="0">
                        <a:latin typeface="Calibri" panose="020F050202020403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88</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0</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73</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15</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r>
                        <a:rPr lang="en-US" sz="2000" dirty="0" smtClean="0">
                          <a:latin typeface="Calibri" panose="020F0502020204030204" pitchFamily="34" charset="0"/>
                        </a:rPr>
                        <a:t>2016</a:t>
                      </a:r>
                      <a:endParaRPr lang="en-US" sz="2000" dirty="0">
                        <a:latin typeface="Calibri" panose="020F050202020403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97</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0</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81</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16</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r>
                        <a:rPr lang="en-US" sz="2000" dirty="0" smtClean="0">
                          <a:latin typeface="Calibri" panose="020F0502020204030204" pitchFamily="34" charset="0"/>
                        </a:rPr>
                        <a:t>2017</a:t>
                      </a:r>
                      <a:endParaRPr lang="en-US" sz="2000" dirty="0">
                        <a:latin typeface="Calibri" panose="020F050202020403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101</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0</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77</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24</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r>
                        <a:rPr lang="en-US" sz="2000" dirty="0" smtClean="0">
                          <a:latin typeface="Calibri" panose="020F0502020204030204" pitchFamily="34" charset="0"/>
                        </a:rPr>
                        <a:t>2018</a:t>
                      </a:r>
                      <a:endParaRPr lang="en-US" sz="2000" dirty="0">
                        <a:latin typeface="Calibri" panose="020F050202020403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94</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0</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67</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27</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E97AD">
                        <a:tint val="40000"/>
                      </a:srgbClr>
                    </a:solidFill>
                  </a:tcPr>
                </a:tc>
              </a:tr>
              <a:tr h="370840">
                <a:tc>
                  <a:txBody>
                    <a:bodyPr/>
                    <a:lstStyle/>
                    <a:p>
                      <a:r>
                        <a:rPr lang="en-US" sz="2000" dirty="0" smtClean="0">
                          <a:latin typeface="Calibri" panose="020F0502020204030204" pitchFamily="34" charset="0"/>
                        </a:rPr>
                        <a:t>2019*</a:t>
                      </a:r>
                      <a:endParaRPr lang="en-US" sz="2000" dirty="0">
                        <a:latin typeface="Calibri" panose="020F050202020403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76</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0</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58</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E97AD">
                        <a:tint val="40000"/>
                      </a:srgbClr>
                    </a:solidFill>
                  </a:tcPr>
                </a:tc>
                <a:tc>
                  <a:txBody>
                    <a:bodyPr/>
                    <a:lstStyle/>
                    <a:p>
                      <a:r>
                        <a:rPr lang="en-US" sz="2000" dirty="0" smtClean="0">
                          <a:latin typeface="Calibri" panose="020F0502020204030204" pitchFamily="34" charset="0"/>
                        </a:rPr>
                        <a:t>18</a:t>
                      </a:r>
                      <a:endParaRPr lang="en-US" sz="2000" dirty="0">
                        <a:latin typeface="Calibri" panose="020F050202020403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7E97AD">
                        <a:tint val="40000"/>
                      </a:srgbClr>
                    </a:solidFill>
                  </a:tcPr>
                </a:tc>
              </a:tr>
            </a:tbl>
          </a:graphicData>
        </a:graphic>
      </p:graphicFrame>
    </p:spTree>
    <p:extLst>
      <p:ext uri="{BB962C8B-B14F-4D97-AF65-F5344CB8AC3E}">
        <p14:creationId xmlns:p14="http://schemas.microsoft.com/office/powerpoint/2010/main" val="305454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Total ridership</a:t>
            </a:r>
            <a:endParaRPr lang="en-US" dirty="0"/>
          </a:p>
        </p:txBody>
      </p:sp>
      <p:sp>
        <p:nvSpPr>
          <p:cNvPr id="5" name="Rectangle 4"/>
          <p:cNvSpPr/>
          <p:nvPr/>
        </p:nvSpPr>
        <p:spPr>
          <a:xfrm>
            <a:off x="6323860" y="1676400"/>
            <a:ext cx="2133600" cy="4124206"/>
          </a:xfrm>
          <a:prstGeom prst="rect">
            <a:avLst/>
          </a:prstGeom>
        </p:spPr>
        <p:txBody>
          <a:bodyPr wrap="square">
            <a:spAutoFit/>
          </a:bodyPr>
          <a:lstStyle/>
          <a:p>
            <a:r>
              <a:rPr lang="en-US" dirty="0" smtClean="0">
                <a:latin typeface="Calibri" panose="020F0502020204030204" pitchFamily="34" charset="0"/>
              </a:rPr>
              <a:t>Public Transportation has been on a nationwide trend downwards in the last decade (NTD).</a:t>
            </a:r>
          </a:p>
          <a:p>
            <a:endParaRPr lang="en-US" dirty="0">
              <a:latin typeface="Calibri" panose="020F0502020204030204" pitchFamily="34" charset="0"/>
            </a:endParaRPr>
          </a:p>
          <a:p>
            <a:r>
              <a:rPr lang="en-US" dirty="0" smtClean="0">
                <a:latin typeface="Calibri" panose="020F0502020204030204" pitchFamily="34" charset="0"/>
              </a:rPr>
              <a:t>Chart Taken From: “Understanding </a:t>
            </a:r>
            <a:r>
              <a:rPr lang="en-US" dirty="0">
                <a:latin typeface="Calibri" panose="020F0502020204030204" pitchFamily="34" charset="0"/>
              </a:rPr>
              <a:t>the Recent Transit Ridership Decline in Major US Cities: Service Cuts or Emerging </a:t>
            </a:r>
            <a:r>
              <a:rPr lang="en-US" dirty="0" smtClean="0">
                <a:latin typeface="Calibri" panose="020F0502020204030204" pitchFamily="34" charset="0"/>
              </a:rPr>
              <a:t>Modes?”</a:t>
            </a:r>
          </a:p>
          <a:p>
            <a:r>
              <a:rPr lang="en-US" sz="500" dirty="0" smtClean="0">
                <a:hlinkClick r:id="rId2"/>
              </a:rPr>
              <a:t>ttp</a:t>
            </a:r>
            <a:r>
              <a:rPr lang="en-US" sz="500" dirty="0">
                <a:hlinkClick r:id="rId2"/>
              </a:rPr>
              <a:t>://usa.streetsblog.org/wp-content/uploads/sites/5/2019/01/19-04931-Transit-Trends.pdf</a:t>
            </a:r>
            <a:endParaRPr lang="en-US" sz="500" dirty="0">
              <a:latin typeface="Calibri" panose="020F0502020204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676400"/>
            <a:ext cx="5943600" cy="3634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24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Total ridership</a:t>
            </a:r>
            <a:endParaRPr lang="en-US" dirty="0"/>
          </a:p>
        </p:txBody>
      </p:sp>
      <p:sp>
        <p:nvSpPr>
          <p:cNvPr id="6" name="Rectangle 5"/>
          <p:cNvSpPr/>
          <p:nvPr/>
        </p:nvSpPr>
        <p:spPr>
          <a:xfrm>
            <a:off x="609600" y="1997839"/>
            <a:ext cx="7620000" cy="3000821"/>
          </a:xfrm>
          <a:prstGeom prst="rect">
            <a:avLst/>
          </a:prstGeom>
        </p:spPr>
        <p:txBody>
          <a:bodyPr wrap="square">
            <a:spAutoFit/>
          </a:bodyPr>
          <a:lstStyle/>
          <a:p>
            <a:r>
              <a:rPr lang="en-US" sz="2000" b="1" dirty="0">
                <a:latin typeface="Calibri" panose="020F0502020204030204" pitchFamily="34" charset="0"/>
              </a:rPr>
              <a:t>2018 Was the Year of the Car, and Transit Ridership Felt It</a:t>
            </a:r>
          </a:p>
          <a:p>
            <a:r>
              <a:rPr lang="en-US" sz="2000" dirty="0" smtClean="0">
                <a:solidFill>
                  <a:srgbClr val="333333"/>
                </a:solidFill>
                <a:latin typeface="Calibri" panose="020F0502020204030204" pitchFamily="34" charset="0"/>
              </a:rPr>
              <a:t>“Buses </a:t>
            </a:r>
            <a:r>
              <a:rPr lang="en-US" sz="2000" dirty="0">
                <a:solidFill>
                  <a:srgbClr val="333333"/>
                </a:solidFill>
                <a:latin typeface="Calibri" panose="020F0502020204030204" pitchFamily="34" charset="0"/>
              </a:rPr>
              <a:t>— still the workhorses of public transportation in most cities — have seen some of the steepest declines in ridership over the years. Since 2013, ridership has fallen 14.3 percent nationwide, according to APTA </a:t>
            </a:r>
            <a:r>
              <a:rPr lang="en-US" sz="2000" dirty="0" smtClean="0">
                <a:solidFill>
                  <a:srgbClr val="333333"/>
                </a:solidFill>
                <a:latin typeface="Calibri" panose="020F0502020204030204" pitchFamily="34" charset="0"/>
              </a:rPr>
              <a:t>[</a:t>
            </a:r>
            <a:r>
              <a:rPr lang="en-US" sz="2000" i="1" dirty="0" smtClean="0">
                <a:solidFill>
                  <a:srgbClr val="333333"/>
                </a:solidFill>
                <a:latin typeface="Calibri" panose="020F0502020204030204" pitchFamily="34" charset="0"/>
              </a:rPr>
              <a:t>American Public Transportation </a:t>
            </a:r>
            <a:r>
              <a:rPr lang="en-US" sz="2000" dirty="0" smtClean="0">
                <a:solidFill>
                  <a:srgbClr val="333333"/>
                </a:solidFill>
                <a:latin typeface="Calibri" panose="020F0502020204030204" pitchFamily="34" charset="0"/>
              </a:rPr>
              <a:t>Association] statistics</a:t>
            </a:r>
            <a:r>
              <a:rPr lang="en-US" sz="2000" dirty="0">
                <a:solidFill>
                  <a:srgbClr val="333333"/>
                </a:solidFill>
                <a:latin typeface="Calibri" panose="020F0502020204030204" pitchFamily="34" charset="0"/>
              </a:rPr>
              <a:t>. The quality of the bus service — measured by factors like frequency, on-time arrivals and overall experience — is often a significant factor influencing ridership</a:t>
            </a:r>
            <a:r>
              <a:rPr lang="en-US" sz="2000" dirty="0" smtClean="0">
                <a:solidFill>
                  <a:srgbClr val="333333"/>
                </a:solidFill>
                <a:latin typeface="Calibri" panose="020F0502020204030204" pitchFamily="34" charset="0"/>
              </a:rPr>
              <a:t>.”</a:t>
            </a:r>
          </a:p>
          <a:p>
            <a:endParaRPr lang="en-US" sz="2000" dirty="0" smtClean="0">
              <a:solidFill>
                <a:srgbClr val="333333"/>
              </a:solidFill>
              <a:latin typeface="Calibri" panose="020F0502020204030204" pitchFamily="34" charset="0"/>
            </a:endParaRPr>
          </a:p>
          <a:p>
            <a:r>
              <a:rPr lang="en-US" sz="900" dirty="0">
                <a:hlinkClick r:id="rId2"/>
              </a:rPr>
              <a:t>https://www.govtech.com/fs/transportation/2018-Was-the-Year-of-the-Car-and-Transit-Ridership-Felt-It.html</a:t>
            </a:r>
            <a:endParaRPr lang="en-US" sz="900" dirty="0">
              <a:latin typeface="Calibri" panose="020F0502020204030204" pitchFamily="34" charset="0"/>
            </a:endParaRPr>
          </a:p>
        </p:txBody>
      </p:sp>
    </p:spTree>
    <p:extLst>
      <p:ext uri="{BB962C8B-B14F-4D97-AF65-F5344CB8AC3E}">
        <p14:creationId xmlns:p14="http://schemas.microsoft.com/office/powerpoint/2010/main" val="9724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Total Cost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3573263"/>
              </p:ext>
            </p:extLst>
          </p:nvPr>
        </p:nvGraphicFramePr>
        <p:xfrm>
          <a:off x="457200" y="1752600"/>
          <a:ext cx="76200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483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91200" cy="838518"/>
          </a:xfrm>
        </p:spPr>
        <p:txBody>
          <a:bodyPr/>
          <a:lstStyle/>
          <a:p>
            <a:r>
              <a:rPr lang="en-US" dirty="0" smtClean="0"/>
              <a:t>Outline</a:t>
            </a:r>
            <a:endParaRPr lang="en-US" dirty="0"/>
          </a:p>
        </p:txBody>
      </p:sp>
      <p:sp>
        <p:nvSpPr>
          <p:cNvPr id="3" name="Content Placeholder 2"/>
          <p:cNvSpPr>
            <a:spLocks noGrp="1"/>
          </p:cNvSpPr>
          <p:nvPr>
            <p:ph idx="1"/>
          </p:nvPr>
        </p:nvSpPr>
        <p:spPr>
          <a:xfrm>
            <a:off x="533400" y="1143000"/>
            <a:ext cx="7620000" cy="5334000"/>
          </a:xfrm>
        </p:spPr>
        <p:txBody>
          <a:bodyPr>
            <a:noAutofit/>
          </a:bodyPr>
          <a:lstStyle/>
          <a:p>
            <a:pPr algn="ctr"/>
            <a:r>
              <a:rPr lang="en-US" dirty="0" smtClean="0">
                <a:latin typeface="Calibri" panose="020F0502020204030204" pitchFamily="34" charset="0"/>
              </a:rPr>
              <a:t>MV Contract &amp; Modern Fleet</a:t>
            </a:r>
          </a:p>
          <a:p>
            <a:pPr algn="ctr"/>
            <a:r>
              <a:rPr lang="en-US" dirty="0" smtClean="0">
                <a:latin typeface="Calibri" panose="020F0502020204030204" pitchFamily="34" charset="0"/>
              </a:rPr>
              <a:t>PART Fixed Route</a:t>
            </a:r>
          </a:p>
          <a:p>
            <a:pPr algn="ctr"/>
            <a:r>
              <a:rPr lang="en-US" dirty="0" smtClean="0">
                <a:latin typeface="Calibri" panose="020F0502020204030204" pitchFamily="34" charset="0"/>
              </a:rPr>
              <a:t>Croton Falls Shuttle</a:t>
            </a:r>
          </a:p>
          <a:p>
            <a:pPr algn="ctr"/>
            <a:r>
              <a:rPr lang="en-US" dirty="0" smtClean="0">
                <a:latin typeface="Calibri" panose="020F0502020204030204" pitchFamily="34" charset="0"/>
              </a:rPr>
              <a:t>Cold Spring Trolley</a:t>
            </a:r>
          </a:p>
          <a:p>
            <a:pPr algn="ctr"/>
            <a:r>
              <a:rPr lang="en-US" dirty="0" smtClean="0">
                <a:latin typeface="Calibri" panose="020F0502020204030204" pitchFamily="34" charset="0"/>
              </a:rPr>
              <a:t>Putnam Valley Shuttle</a:t>
            </a:r>
          </a:p>
          <a:p>
            <a:pPr algn="ctr"/>
            <a:r>
              <a:rPr lang="en-US" dirty="0" smtClean="0">
                <a:latin typeface="Calibri" panose="020F0502020204030204" pitchFamily="34" charset="0"/>
              </a:rPr>
              <a:t>Paratransit</a:t>
            </a:r>
          </a:p>
          <a:p>
            <a:pPr algn="ctr"/>
            <a:r>
              <a:rPr lang="en-US" dirty="0" smtClean="0">
                <a:latin typeface="Calibri" panose="020F0502020204030204" pitchFamily="34" charset="0"/>
              </a:rPr>
              <a:t>Ridership Trends</a:t>
            </a:r>
          </a:p>
          <a:p>
            <a:pPr algn="ctr"/>
            <a:r>
              <a:rPr lang="en-US" dirty="0" smtClean="0">
                <a:latin typeface="Calibri" panose="020F0502020204030204" pitchFamily="34" charset="0"/>
              </a:rPr>
              <a:t>Total Cost, Ridership &amp; Cost/Ride 2012 – 2019 </a:t>
            </a:r>
          </a:p>
          <a:p>
            <a:pPr algn="ctr"/>
            <a:r>
              <a:rPr lang="en-US" dirty="0" smtClean="0">
                <a:latin typeface="Calibri" panose="020F0502020204030204" pitchFamily="34" charset="0"/>
              </a:rPr>
              <a:t>Pre-K &amp; E.I.E.</a:t>
            </a:r>
            <a:endParaRPr lang="en-US" dirty="0">
              <a:latin typeface="Calibri" panose="020F0502020204030204" pitchFamily="34" charset="0"/>
            </a:endParaRPr>
          </a:p>
          <a:p>
            <a:pPr algn="ctr"/>
            <a:r>
              <a:rPr lang="en-US" dirty="0" smtClean="0">
                <a:latin typeface="Calibri" panose="020F0502020204030204" pitchFamily="34" charset="0"/>
              </a:rPr>
              <a:t>Veterans Transportation – OSR RSVP Program</a:t>
            </a:r>
          </a:p>
          <a:p>
            <a:pPr algn="ctr"/>
            <a:r>
              <a:rPr lang="en-US" dirty="0" smtClean="0">
                <a:latin typeface="Calibri" panose="020F0502020204030204" pitchFamily="34" charset="0"/>
              </a:rPr>
              <a:t>Mobility Management</a:t>
            </a:r>
          </a:p>
          <a:p>
            <a:pPr algn="ctr"/>
            <a:r>
              <a:rPr lang="en-US" dirty="0" smtClean="0">
                <a:latin typeface="Calibri" panose="020F0502020204030204" pitchFamily="34" charset="0"/>
              </a:rPr>
              <a:t>Questions</a:t>
            </a:r>
          </a:p>
        </p:txBody>
      </p:sp>
    </p:spTree>
    <p:extLst>
      <p:ext uri="{BB962C8B-B14F-4D97-AF65-F5344CB8AC3E}">
        <p14:creationId xmlns:p14="http://schemas.microsoft.com/office/powerpoint/2010/main" val="216099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Total ridership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278153"/>
              </p:ext>
            </p:extLst>
          </p:nvPr>
        </p:nvGraphicFramePr>
        <p:xfrm>
          <a:off x="457200" y="1752600"/>
          <a:ext cx="7620000" cy="4373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8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Total Cost per ride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3073645"/>
              </p:ext>
            </p:extLst>
          </p:nvPr>
        </p:nvGraphicFramePr>
        <p:xfrm>
          <a:off x="457200" y="1600200"/>
          <a:ext cx="80010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9442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91200" cy="838518"/>
          </a:xfrm>
        </p:spPr>
        <p:txBody>
          <a:bodyPr>
            <a:normAutofit/>
          </a:bodyPr>
          <a:lstStyle/>
          <a:p>
            <a:r>
              <a:rPr lang="en-US" dirty="0" smtClean="0"/>
              <a:t>PRE-K/E.I.E.</a:t>
            </a:r>
            <a:endParaRPr lang="en-US" dirty="0"/>
          </a:p>
        </p:txBody>
      </p:sp>
      <p:pic>
        <p:nvPicPr>
          <p:cNvPr id="3074" name="Picture 2" descr="C:\Users\Joseph.Raguzin\Desktop\IMAG3070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883" y="4495800"/>
            <a:ext cx="3592234" cy="2029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4"/>
          <p:cNvSpPr/>
          <p:nvPr/>
        </p:nvSpPr>
        <p:spPr>
          <a:xfrm>
            <a:off x="5334000" y="1143000"/>
            <a:ext cx="3124200" cy="3170099"/>
          </a:xfrm>
          <a:prstGeom prst="rect">
            <a:avLst/>
          </a:prstGeom>
        </p:spPr>
        <p:txBody>
          <a:bodyPr wrap="square">
            <a:spAutoFit/>
          </a:bodyPr>
          <a:lstStyle/>
          <a:p>
            <a:pPr algn="ctr"/>
            <a:r>
              <a:rPr lang="en-US" sz="2000" i="1" dirty="0">
                <a:latin typeface="Calibri" panose="020F0502020204030204" pitchFamily="34" charset="0"/>
              </a:rPr>
              <a:t>From Sept 2018 thru June </a:t>
            </a:r>
            <a:r>
              <a:rPr lang="en-US" sz="2000" i="1" dirty="0" smtClean="0">
                <a:latin typeface="Calibri" panose="020F0502020204030204" pitchFamily="34" charset="0"/>
              </a:rPr>
              <a:t>2019</a:t>
            </a:r>
            <a:endParaRPr lang="en-US" sz="2000" i="1" dirty="0">
              <a:latin typeface="Calibri" panose="020F0502020204030204" pitchFamily="34" charset="0"/>
            </a:endParaRPr>
          </a:p>
          <a:p>
            <a:pPr algn="ctr"/>
            <a:r>
              <a:rPr lang="en-US" sz="2000" dirty="0" smtClean="0">
                <a:latin typeface="Calibri" panose="020F0502020204030204" pitchFamily="34" charset="0"/>
              </a:rPr>
              <a:t>16 AM runs</a:t>
            </a:r>
          </a:p>
          <a:p>
            <a:pPr algn="ctr"/>
            <a:r>
              <a:rPr lang="en-US" sz="2000" dirty="0" smtClean="0">
                <a:latin typeface="Calibri" panose="020F0502020204030204" pitchFamily="34" charset="0"/>
              </a:rPr>
              <a:t>6 Midday runs</a:t>
            </a:r>
          </a:p>
          <a:p>
            <a:pPr algn="ctr"/>
            <a:r>
              <a:rPr lang="en-US" sz="2000" dirty="0" smtClean="0">
                <a:latin typeface="Calibri" panose="020F0502020204030204" pitchFamily="34" charset="0"/>
              </a:rPr>
              <a:t>17 PM runs</a:t>
            </a:r>
            <a:endParaRPr lang="en-US" sz="2000" dirty="0">
              <a:latin typeface="Calibri" panose="020F0502020204030204" pitchFamily="34" charset="0"/>
            </a:endParaRPr>
          </a:p>
          <a:p>
            <a:pPr algn="ctr"/>
            <a:endParaRPr lang="en-US" sz="2000" dirty="0">
              <a:latin typeface="Calibri" panose="020F0502020204030204" pitchFamily="34" charset="0"/>
            </a:endParaRPr>
          </a:p>
          <a:p>
            <a:pPr algn="ctr"/>
            <a:r>
              <a:rPr lang="en-US" sz="2000" i="1" dirty="0">
                <a:latin typeface="Calibri" panose="020F0502020204030204" pitchFamily="34" charset="0"/>
              </a:rPr>
              <a:t>From June 2019-Aug 2019</a:t>
            </a:r>
          </a:p>
          <a:p>
            <a:pPr algn="ctr"/>
            <a:r>
              <a:rPr lang="en-US" sz="2000" dirty="0">
                <a:latin typeface="Calibri" panose="020F0502020204030204" pitchFamily="34" charset="0"/>
              </a:rPr>
              <a:t>16 AM runs</a:t>
            </a:r>
          </a:p>
          <a:p>
            <a:pPr algn="ctr"/>
            <a:r>
              <a:rPr lang="en-US" sz="2000" dirty="0">
                <a:latin typeface="Calibri" panose="020F0502020204030204" pitchFamily="34" charset="0"/>
              </a:rPr>
              <a:t>6 Midday runs</a:t>
            </a:r>
          </a:p>
          <a:p>
            <a:pPr algn="ctr"/>
            <a:r>
              <a:rPr lang="en-US" sz="2000" dirty="0" smtClean="0">
                <a:latin typeface="Calibri" panose="020F0502020204030204" pitchFamily="34" charset="0"/>
              </a:rPr>
              <a:t>18 </a:t>
            </a:r>
            <a:r>
              <a:rPr lang="en-US" sz="2000" dirty="0">
                <a:latin typeface="Calibri" panose="020F0502020204030204" pitchFamily="34" charset="0"/>
              </a:rPr>
              <a:t>PM </a:t>
            </a:r>
            <a:r>
              <a:rPr lang="en-US" sz="2000" dirty="0" smtClean="0">
                <a:latin typeface="Calibri" panose="020F0502020204030204" pitchFamily="34" charset="0"/>
              </a:rPr>
              <a:t>runs</a:t>
            </a:r>
            <a:endParaRPr lang="en-US" sz="2000" dirty="0">
              <a:latin typeface="Calibri" panose="020F0502020204030204" pitchFamily="34" charset="0"/>
            </a:endParaRPr>
          </a:p>
        </p:txBody>
      </p:sp>
      <p:sp>
        <p:nvSpPr>
          <p:cNvPr id="6" name="Rectangle 5"/>
          <p:cNvSpPr/>
          <p:nvPr/>
        </p:nvSpPr>
        <p:spPr>
          <a:xfrm>
            <a:off x="505287" y="1143000"/>
            <a:ext cx="4828713" cy="3477875"/>
          </a:xfrm>
          <a:prstGeom prst="rect">
            <a:avLst/>
          </a:prstGeom>
        </p:spPr>
        <p:txBody>
          <a:bodyPr wrap="square">
            <a:spAutoFit/>
          </a:bodyPr>
          <a:lstStyle/>
          <a:p>
            <a:r>
              <a:rPr lang="en-US" sz="2000" b="1" dirty="0" smtClean="0">
                <a:latin typeface="Calibri"/>
                <a:ea typeface="Calibri"/>
                <a:cs typeface="Times New Roman"/>
              </a:rPr>
              <a:t>Drop offs at schools in the following towns:</a:t>
            </a:r>
            <a:endParaRPr lang="en-US" sz="2000" dirty="0" smtClean="0">
              <a:latin typeface="Calibri"/>
              <a:ea typeface="Calibri"/>
              <a:cs typeface="Times New Roman"/>
            </a:endParaRPr>
          </a:p>
          <a:p>
            <a:r>
              <a:rPr lang="en-US" sz="2000" dirty="0" smtClean="0">
                <a:latin typeface="Calibri"/>
                <a:ea typeface="Calibri"/>
                <a:cs typeface="Times New Roman"/>
              </a:rPr>
              <a:t>Brewster</a:t>
            </a:r>
          </a:p>
          <a:p>
            <a:r>
              <a:rPr lang="en-US" sz="2000" dirty="0" smtClean="0">
                <a:latin typeface="Calibri"/>
                <a:ea typeface="Calibri"/>
                <a:cs typeface="Times New Roman"/>
              </a:rPr>
              <a:t>Mahopac</a:t>
            </a:r>
          </a:p>
          <a:p>
            <a:r>
              <a:rPr lang="en-US" sz="2000" dirty="0" smtClean="0">
                <a:latin typeface="Calibri"/>
                <a:ea typeface="Calibri"/>
                <a:cs typeface="Times New Roman"/>
              </a:rPr>
              <a:t>Yorktown</a:t>
            </a:r>
            <a:endParaRPr lang="en-US" sz="2000" dirty="0">
              <a:latin typeface="Calibri"/>
              <a:ea typeface="Calibri"/>
              <a:cs typeface="Times New Roman"/>
            </a:endParaRPr>
          </a:p>
          <a:p>
            <a:r>
              <a:rPr lang="en-US" sz="2000" dirty="0">
                <a:latin typeface="Calibri"/>
                <a:ea typeface="Calibri"/>
                <a:cs typeface="Times New Roman"/>
              </a:rPr>
              <a:t>Granite Springs </a:t>
            </a:r>
          </a:p>
          <a:p>
            <a:r>
              <a:rPr lang="en-US" sz="2000" dirty="0" smtClean="0">
                <a:latin typeface="Calibri"/>
                <a:ea typeface="Calibri"/>
                <a:cs typeface="Times New Roman"/>
              </a:rPr>
              <a:t>Beacon</a:t>
            </a:r>
            <a:endParaRPr lang="en-US" sz="2000" dirty="0">
              <a:latin typeface="Calibri"/>
              <a:ea typeface="Calibri"/>
              <a:cs typeface="Times New Roman"/>
            </a:endParaRPr>
          </a:p>
          <a:p>
            <a:r>
              <a:rPr lang="en-US" sz="2000" dirty="0" err="1">
                <a:latin typeface="Calibri"/>
                <a:ea typeface="Calibri"/>
                <a:cs typeface="Times New Roman"/>
              </a:rPr>
              <a:t>Wappingers</a:t>
            </a:r>
            <a:endParaRPr lang="en-US" sz="2000" dirty="0">
              <a:latin typeface="Calibri"/>
              <a:ea typeface="Calibri"/>
              <a:cs typeface="Times New Roman"/>
            </a:endParaRPr>
          </a:p>
          <a:p>
            <a:r>
              <a:rPr lang="en-US" sz="2000" dirty="0">
                <a:latin typeface="Calibri"/>
                <a:ea typeface="Calibri"/>
                <a:cs typeface="Times New Roman"/>
              </a:rPr>
              <a:t>Cornwall on Hudson</a:t>
            </a:r>
          </a:p>
          <a:p>
            <a:r>
              <a:rPr lang="en-US" sz="2000" dirty="0">
                <a:latin typeface="Calibri"/>
                <a:ea typeface="Calibri"/>
                <a:cs typeface="Times New Roman"/>
              </a:rPr>
              <a:t>Briarcliff </a:t>
            </a:r>
            <a:r>
              <a:rPr lang="en-US" sz="2000" dirty="0" smtClean="0">
                <a:latin typeface="Calibri"/>
                <a:ea typeface="Calibri"/>
                <a:cs typeface="Times New Roman"/>
              </a:rPr>
              <a:t>Manor</a:t>
            </a:r>
          </a:p>
          <a:p>
            <a:r>
              <a:rPr lang="en-US" sz="2000" dirty="0" smtClean="0">
                <a:latin typeface="Calibri"/>
                <a:ea typeface="Calibri"/>
                <a:cs typeface="Times New Roman"/>
              </a:rPr>
              <a:t>White </a:t>
            </a:r>
            <a:r>
              <a:rPr lang="en-US" sz="2000" dirty="0">
                <a:latin typeface="Calibri"/>
                <a:ea typeface="Calibri"/>
                <a:cs typeface="Times New Roman"/>
              </a:rPr>
              <a:t>Plains </a:t>
            </a:r>
          </a:p>
          <a:p>
            <a:r>
              <a:rPr lang="en-US" sz="2000" dirty="0" smtClean="0">
                <a:latin typeface="Calibri"/>
                <a:ea typeface="Calibri"/>
                <a:cs typeface="Times New Roman"/>
              </a:rPr>
              <a:t>Valhalla</a:t>
            </a:r>
            <a:endParaRPr lang="en-US" sz="2000" dirty="0">
              <a:latin typeface="Calibri"/>
              <a:ea typeface="Calibri"/>
              <a:cs typeface="Times New Roman"/>
            </a:endParaRPr>
          </a:p>
        </p:txBody>
      </p:sp>
    </p:spTree>
    <p:extLst>
      <p:ext uri="{BB962C8B-B14F-4D97-AF65-F5344CB8AC3E}">
        <p14:creationId xmlns:p14="http://schemas.microsoft.com/office/powerpoint/2010/main" val="188347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txBody>
          <a:bodyPr>
            <a:normAutofit/>
          </a:bodyPr>
          <a:lstStyle/>
          <a:p>
            <a:r>
              <a:rPr lang="en-US" dirty="0" smtClean="0"/>
              <a:t>Veterans Transportation – OSR and RSVP Program</a:t>
            </a:r>
            <a:endParaRPr lang="en-US" dirty="0"/>
          </a:p>
        </p:txBody>
      </p:sp>
      <p:sp>
        <p:nvSpPr>
          <p:cNvPr id="3" name="Content Placeholder 2"/>
          <p:cNvSpPr>
            <a:spLocks noGrp="1"/>
          </p:cNvSpPr>
          <p:nvPr>
            <p:ph idx="1"/>
          </p:nvPr>
        </p:nvSpPr>
        <p:spPr/>
        <p:txBody>
          <a:bodyPr>
            <a:normAutofit/>
          </a:bodyPr>
          <a:lstStyle/>
          <a:p>
            <a:r>
              <a:rPr lang="en-US" b="1" dirty="0" smtClean="0">
                <a:latin typeface="Calibri" panose="020F0502020204030204" pitchFamily="34" charset="0"/>
              </a:rPr>
              <a:t>Cost Breakdown</a:t>
            </a:r>
          </a:p>
          <a:p>
            <a:pPr lvl="1"/>
            <a:r>
              <a:rPr lang="en-US" dirty="0">
                <a:latin typeface="Calibri" panose="020F0502020204030204" pitchFamily="34" charset="0"/>
              </a:rPr>
              <a:t>2018: $5,000</a:t>
            </a:r>
          </a:p>
          <a:p>
            <a:pPr lvl="1"/>
            <a:r>
              <a:rPr lang="en-US" dirty="0" smtClean="0">
                <a:latin typeface="Calibri" panose="020F0502020204030204" pitchFamily="34" charset="0"/>
              </a:rPr>
              <a:t>2017: $5,000</a:t>
            </a:r>
            <a:endParaRPr lang="en-US" dirty="0">
              <a:latin typeface="Calibri" panose="020F0502020204030204" pitchFamily="34" charset="0"/>
            </a:endParaRPr>
          </a:p>
          <a:p>
            <a:pPr lvl="1"/>
            <a:r>
              <a:rPr lang="en-US" dirty="0" smtClean="0">
                <a:latin typeface="Calibri" panose="020F0502020204030204" pitchFamily="34" charset="0"/>
              </a:rPr>
              <a:t>2016: $44,000</a:t>
            </a:r>
          </a:p>
          <a:p>
            <a:pPr lvl="0">
              <a:buClr>
                <a:srgbClr val="7E97AD"/>
              </a:buClr>
            </a:pPr>
            <a:r>
              <a:rPr lang="en-US" b="1" dirty="0" smtClean="0">
                <a:latin typeface="Calibri" panose="020F0502020204030204" pitchFamily="34" charset="0"/>
              </a:rPr>
              <a:t>1411 Rides in the last 3 years, 75 Veterans serviced.</a:t>
            </a:r>
          </a:p>
          <a:p>
            <a:pPr lvl="0">
              <a:buClr>
                <a:srgbClr val="7E97AD"/>
              </a:buClr>
            </a:pPr>
            <a:r>
              <a:rPr lang="en-US" b="1" dirty="0" smtClean="0">
                <a:latin typeface="Calibri" panose="020F0502020204030204" pitchFamily="34" charset="0"/>
              </a:rPr>
              <a:t>Ridership Breakdown</a:t>
            </a:r>
          </a:p>
          <a:p>
            <a:pPr lvl="1">
              <a:buClr>
                <a:srgbClr val="7E97AD"/>
              </a:buClr>
            </a:pPr>
            <a:r>
              <a:rPr lang="en-US" dirty="0" smtClean="0">
                <a:latin typeface="Calibri" panose="020F0502020204030204" pitchFamily="34" charset="0"/>
              </a:rPr>
              <a:t>2018: 381 rides given to 37 Veterans</a:t>
            </a:r>
          </a:p>
          <a:p>
            <a:pPr lvl="1">
              <a:buClr>
                <a:srgbClr val="7E97AD"/>
              </a:buClr>
            </a:pPr>
            <a:r>
              <a:rPr lang="en-US" dirty="0" smtClean="0">
                <a:latin typeface="Calibri" panose="020F0502020204030204" pitchFamily="34" charset="0"/>
              </a:rPr>
              <a:t>2017: 528 rides given to 40 Veterans</a:t>
            </a:r>
          </a:p>
          <a:p>
            <a:pPr lvl="1">
              <a:buClr>
                <a:srgbClr val="7E97AD"/>
              </a:buClr>
            </a:pPr>
            <a:r>
              <a:rPr lang="en-US" dirty="0" smtClean="0">
                <a:latin typeface="Calibri" panose="020F0502020204030204" pitchFamily="34" charset="0"/>
              </a:rPr>
              <a:t>2016: 502 rides given to 44 Veterans</a:t>
            </a:r>
          </a:p>
          <a:p>
            <a:pPr marL="274320" lvl="2" indent="0">
              <a:buNone/>
            </a:pPr>
            <a:endParaRPr lang="en-US" dirty="0"/>
          </a:p>
          <a:p>
            <a:pPr marL="0" indent="0">
              <a:buNone/>
            </a:pPr>
            <a:endParaRPr lang="en-US" dirty="0" smtClean="0"/>
          </a:p>
        </p:txBody>
      </p:sp>
    </p:spTree>
    <p:extLst>
      <p:ext uri="{BB962C8B-B14F-4D97-AF65-F5344CB8AC3E}">
        <p14:creationId xmlns:p14="http://schemas.microsoft.com/office/powerpoint/2010/main" val="218468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Management</a:t>
            </a:r>
            <a:endParaRPr lang="en-US" dirty="0"/>
          </a:p>
        </p:txBody>
      </p:sp>
      <p:sp>
        <p:nvSpPr>
          <p:cNvPr id="3" name="Content Placeholder 2"/>
          <p:cNvSpPr>
            <a:spLocks noGrp="1"/>
          </p:cNvSpPr>
          <p:nvPr>
            <p:ph idx="1"/>
          </p:nvPr>
        </p:nvSpPr>
        <p:spPr/>
        <p:txBody>
          <a:bodyPr/>
          <a:lstStyle/>
          <a:p>
            <a:r>
              <a:rPr lang="en-US" dirty="0" smtClean="0">
                <a:latin typeface="Calibri" panose="020F0502020204030204" pitchFamily="34" charset="0"/>
              </a:rPr>
              <a:t>Revamped website and information resources.</a:t>
            </a:r>
          </a:p>
          <a:p>
            <a:r>
              <a:rPr lang="en-US" dirty="0">
                <a:latin typeface="Calibri" panose="020F0502020204030204" pitchFamily="34" charset="0"/>
                <a:hlinkClick r:id="rId2"/>
              </a:rPr>
              <a:t>https://www.putnamcountyny.com/transportation</a:t>
            </a:r>
            <a:r>
              <a:rPr lang="en-US" dirty="0" smtClean="0">
                <a:latin typeface="Calibri" panose="020F0502020204030204" pitchFamily="34" charset="0"/>
                <a:hlinkClick r:id="rId2"/>
              </a:rPr>
              <a:t>/</a:t>
            </a:r>
            <a:r>
              <a:rPr lang="en-US" dirty="0" smtClean="0">
                <a:latin typeface="Calibri" panose="020F0502020204030204" pitchFamily="34" charset="0"/>
              </a:rPr>
              <a:t> </a:t>
            </a:r>
            <a:endParaRPr lang="en-US" dirty="0">
              <a:latin typeface="Calibri" panose="020F0502020204030204" pitchFamily="34" charset="0"/>
              <a:hlinkClick r:id="rId3"/>
            </a:endParaRPr>
          </a:p>
          <a:p>
            <a:r>
              <a:rPr lang="en-US" dirty="0" smtClean="0">
                <a:latin typeface="Calibri" panose="020F0502020204030204" pitchFamily="34" charset="0"/>
                <a:hlinkClick r:id="rId3"/>
              </a:rPr>
              <a:t>https</a:t>
            </a:r>
            <a:r>
              <a:rPr lang="en-US" dirty="0">
                <a:latin typeface="Calibri" panose="020F0502020204030204" pitchFamily="34" charset="0"/>
                <a:hlinkClick r:id="rId3"/>
              </a:rPr>
              <a:t>://</a:t>
            </a:r>
            <a:r>
              <a:rPr lang="en-US" dirty="0" smtClean="0">
                <a:latin typeface="Calibri" panose="020F0502020204030204" pitchFamily="34" charset="0"/>
                <a:hlinkClick r:id="rId3"/>
              </a:rPr>
              <a:t>pcny.maps.arcgis.com/apps/webappviewer/index.html?id=941492ad4823465aa1c29d1365468b4c</a:t>
            </a:r>
            <a:r>
              <a:rPr lang="en-US" dirty="0" smtClean="0">
                <a:latin typeface="Calibri" panose="020F0502020204030204" pitchFamily="34" charset="0"/>
              </a:rPr>
              <a:t> </a:t>
            </a:r>
            <a:endParaRPr lang="en-US" dirty="0">
              <a:latin typeface="Calibri" panose="020F0502020204030204" pitchFamily="34" charset="0"/>
            </a:endParaRPr>
          </a:p>
          <a:p>
            <a:r>
              <a:rPr lang="en-US" dirty="0" smtClean="0">
                <a:latin typeface="Calibri" panose="020F0502020204030204" pitchFamily="34" charset="0"/>
              </a:rPr>
              <a:t>1 call center. Comprehensive guide to transit options in the county, work with neighboring municipalities to transfer riders, provide </a:t>
            </a:r>
            <a:r>
              <a:rPr lang="en-US" dirty="0">
                <a:latin typeface="Calibri" panose="020F0502020204030204" pitchFamily="34" charset="0"/>
              </a:rPr>
              <a:t>info </a:t>
            </a:r>
            <a:endParaRPr lang="en-US" dirty="0" smtClean="0">
              <a:latin typeface="Calibri" panose="020F0502020204030204" pitchFamily="34" charset="0"/>
            </a:endParaRPr>
          </a:p>
          <a:p>
            <a:r>
              <a:rPr lang="en-US" dirty="0" smtClean="0">
                <a:latin typeface="Calibri" panose="020F0502020204030204" pitchFamily="34" charset="0"/>
              </a:rPr>
              <a:t>Travel </a:t>
            </a:r>
            <a:r>
              <a:rPr lang="en-US" dirty="0">
                <a:latin typeface="Calibri" panose="020F0502020204030204" pitchFamily="34" charset="0"/>
              </a:rPr>
              <a:t>training in person or over the phone i.e. first mile/last mile alternatives and eventual connection to Putnam </a:t>
            </a:r>
            <a:r>
              <a:rPr lang="en-US" dirty="0" smtClean="0">
                <a:latin typeface="Calibri" panose="020F0502020204030204" pitchFamily="34" charset="0"/>
              </a:rPr>
              <a:t>Transit</a:t>
            </a:r>
          </a:p>
          <a:p>
            <a:r>
              <a:rPr lang="en-US" dirty="0" smtClean="0">
                <a:latin typeface="Calibri" panose="020F0502020204030204" pitchFamily="34" charset="0"/>
              </a:rPr>
              <a:t>Scheduling flexibility with on calls/constant feedback loop between Mobility Manager and Transportation Manager, MV</a:t>
            </a: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414154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3129" y="1752600"/>
            <a:ext cx="4388141" cy="4373563"/>
          </a:xfrm>
        </p:spPr>
      </p:pic>
    </p:spTree>
    <p:extLst>
      <p:ext uri="{BB962C8B-B14F-4D97-AF65-F5344CB8AC3E}">
        <p14:creationId xmlns:p14="http://schemas.microsoft.com/office/powerpoint/2010/main" val="226521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normAutofit/>
          </a:bodyPr>
          <a:lstStyle/>
          <a:p>
            <a:r>
              <a:rPr lang="en-US" sz="4800" dirty="0" smtClean="0"/>
              <a:t>MV Transportation</a:t>
            </a:r>
            <a:endParaRPr lang="en-US" dirty="0"/>
          </a:p>
        </p:txBody>
      </p:sp>
      <p:sp>
        <p:nvSpPr>
          <p:cNvPr id="3" name="Content Placeholder 2"/>
          <p:cNvSpPr>
            <a:spLocks noGrp="1"/>
          </p:cNvSpPr>
          <p:nvPr>
            <p:ph idx="1"/>
          </p:nvPr>
        </p:nvSpPr>
        <p:spPr>
          <a:xfrm>
            <a:off x="457200" y="1752601"/>
            <a:ext cx="7620000" cy="2590800"/>
          </a:xfrm>
        </p:spPr>
        <p:txBody>
          <a:bodyPr>
            <a:normAutofit/>
          </a:bodyPr>
          <a:lstStyle/>
          <a:p>
            <a:r>
              <a:rPr lang="en-US" dirty="0">
                <a:latin typeface="Calibri" panose="020F0502020204030204" pitchFamily="34" charset="0"/>
              </a:rPr>
              <a:t>In April, the contract with MV was extended to </a:t>
            </a:r>
            <a:r>
              <a:rPr lang="en-US" dirty="0" smtClean="0">
                <a:latin typeface="Calibri" panose="020F0502020204030204" pitchFamily="34" charset="0"/>
              </a:rPr>
              <a:t>March </a:t>
            </a:r>
            <a:r>
              <a:rPr lang="en-US" dirty="0">
                <a:latin typeface="Calibri" panose="020F0502020204030204" pitchFamily="34" charset="0"/>
              </a:rPr>
              <a:t>31, 2020. </a:t>
            </a:r>
            <a:endParaRPr lang="en-US" dirty="0" smtClean="0">
              <a:latin typeface="Calibri" panose="020F0502020204030204" pitchFamily="34" charset="0"/>
            </a:endParaRPr>
          </a:p>
          <a:p>
            <a:r>
              <a:rPr lang="en-US" dirty="0" smtClean="0">
                <a:latin typeface="Calibri" panose="020F0502020204030204" pitchFamily="34" charset="0"/>
              </a:rPr>
              <a:t>As of January 2019, with purchase of new paratransit vehicles, Putnam County’s Transportation Fleet is modern and up to date and right-sized.</a:t>
            </a:r>
          </a:p>
          <a:p>
            <a:r>
              <a:rPr lang="en-US" dirty="0" smtClean="0">
                <a:latin typeface="Calibri" panose="020F0502020204030204" pitchFamily="34" charset="0"/>
              </a:rPr>
              <a:t>All of our fixed route buses and Paratransit vehicles are handicap accessible and 2017 or newer. (8 from 2017, 4 from 2018 and 4 from 2019)</a:t>
            </a:r>
            <a:endParaRPr lang="en-US" dirty="0">
              <a:latin typeface="Calibri" panose="020F0502020204030204" pitchFamily="34" charset="0"/>
            </a:endParaRPr>
          </a:p>
        </p:txBody>
      </p:sp>
      <p:pic>
        <p:nvPicPr>
          <p:cNvPr id="4" name="Picture 4" descr="C:\Users\Joseph.Raguzin\Desktop\IMAG3100 (2).jpg"/>
          <p:cNvPicPr>
            <a:picLocks noChangeAspect="1" noChangeArrowheads="1"/>
          </p:cNvPicPr>
          <p:nvPr/>
        </p:nvPicPr>
        <p:blipFill rotWithShape="1">
          <a:blip r:embed="rId2">
            <a:extLst>
              <a:ext uri="{28A0092B-C50C-407E-A947-70E740481C1C}">
                <a14:useLocalDpi xmlns:a14="http://schemas.microsoft.com/office/drawing/2010/main" val="0"/>
              </a:ext>
            </a:extLst>
          </a:blip>
          <a:srcRect l="4185" t="8796" r="23097" b="12963"/>
          <a:stretch/>
        </p:blipFill>
        <p:spPr bwMode="auto">
          <a:xfrm>
            <a:off x="1143000" y="4495800"/>
            <a:ext cx="2869046" cy="17441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oseph.Raguzin\Desktop\RT6 BU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87" t="23601" r="28288" b="13257"/>
          <a:stretch/>
        </p:blipFill>
        <p:spPr bwMode="auto">
          <a:xfrm>
            <a:off x="4495800" y="4495799"/>
            <a:ext cx="2869046" cy="174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773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500"/>
            <a:ext cx="7467600" cy="1143000"/>
          </a:xfrm>
        </p:spPr>
        <p:txBody>
          <a:bodyPr/>
          <a:lstStyle/>
          <a:p>
            <a:pPr algn="ctr"/>
            <a:r>
              <a:rPr lang="en-US" dirty="0" smtClean="0"/>
              <a:t>PART Fixed Routes</a:t>
            </a:r>
            <a:endParaRPr lang="en-US" dirty="0"/>
          </a:p>
        </p:txBody>
      </p:sp>
    </p:spTree>
    <p:extLst>
      <p:ext uri="{BB962C8B-B14F-4D97-AF65-F5344CB8AC3E}">
        <p14:creationId xmlns:p14="http://schemas.microsoft.com/office/powerpoint/2010/main" val="355336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4" name="Picture 2" descr="Z:\Putnam County Planning\Putnam Area Rapid Transit Files\2019\Fixed Route\Maps\PART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0647"/>
            <a:ext cx="9144000" cy="5916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8500" y="6387354"/>
            <a:ext cx="2667000" cy="369332"/>
          </a:xfrm>
          <a:prstGeom prst="rect">
            <a:avLst/>
          </a:prstGeom>
          <a:solidFill>
            <a:schemeClr val="tx1"/>
          </a:solidFill>
        </p:spPr>
        <p:txBody>
          <a:bodyPr wrap="square" rtlCol="0">
            <a:spAutoFit/>
          </a:bodyPr>
          <a:lstStyle/>
          <a:p>
            <a:pPr algn="ctr"/>
            <a:r>
              <a:rPr lang="en-US" b="1" dirty="0" smtClean="0">
                <a:solidFill>
                  <a:schemeClr val="bg1"/>
                </a:solidFill>
              </a:rPr>
              <a:t>Brewster &amp; Putnam Lake</a:t>
            </a:r>
            <a:endParaRPr lang="en-US"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83720943"/>
              </p:ext>
            </p:extLst>
          </p:nvPr>
        </p:nvGraphicFramePr>
        <p:xfrm>
          <a:off x="381000" y="1143000"/>
          <a:ext cx="3890772" cy="741680"/>
        </p:xfrm>
        <a:graphic>
          <a:graphicData uri="http://schemas.openxmlformats.org/drawingml/2006/table">
            <a:tbl>
              <a:tblPr firstRow="1" bandRow="1">
                <a:tableStyleId>{5C22544A-7EE6-4342-B048-85BDC9FD1C3A}</a:tableStyleId>
              </a:tblPr>
              <a:tblGrid>
                <a:gridCol w="808482"/>
                <a:gridCol w="1002030"/>
                <a:gridCol w="1056894"/>
                <a:gridCol w="1023366"/>
              </a:tblGrid>
              <a:tr h="370840">
                <a:tc>
                  <a:txBody>
                    <a:bodyPr/>
                    <a:lstStyle/>
                    <a:p>
                      <a:pPr marL="0" algn="l" rtl="0" eaLnBrk="1" latinLnBrk="0" hangingPunct="1"/>
                      <a:r>
                        <a:rPr kumimoji="0" lang="en-US" sz="1600" kern="1200" dirty="0" smtClean="0">
                          <a:solidFill>
                            <a:schemeClr val="dk1"/>
                          </a:solidFill>
                          <a:latin typeface="+mn-lt"/>
                          <a:ea typeface="+mn-ea"/>
                          <a:cs typeface="+mn-cs"/>
                        </a:rPr>
                        <a:t>PART 1</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Cost</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Cost/Ride</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Ridership</a:t>
                      </a:r>
                      <a:endParaRPr kumimoji="0" lang="en-US" sz="1600" kern="1200" dirty="0">
                        <a:solidFill>
                          <a:schemeClr val="dk1"/>
                        </a:solidFill>
                        <a:latin typeface="+mn-lt"/>
                        <a:ea typeface="+mn-ea"/>
                        <a:cs typeface="+mn-cs"/>
                      </a:endParaRPr>
                    </a:p>
                  </a:txBody>
                  <a:tcPr/>
                </a:tc>
              </a:tr>
              <a:tr h="370840">
                <a:tc>
                  <a:txBody>
                    <a:bodyPr/>
                    <a:lstStyle/>
                    <a:p>
                      <a:pPr marL="0" algn="l" rtl="0" eaLnBrk="1" latinLnBrk="0" hangingPunct="1"/>
                      <a:r>
                        <a:rPr kumimoji="0" lang="en-US" sz="1600" kern="1200" dirty="0" smtClean="0">
                          <a:solidFill>
                            <a:schemeClr val="dk1"/>
                          </a:solidFill>
                          <a:latin typeface="+mn-lt"/>
                          <a:ea typeface="+mn-ea"/>
                          <a:cs typeface="+mn-cs"/>
                        </a:rPr>
                        <a:t>2018</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$658,308</a:t>
                      </a:r>
                      <a:endParaRPr kumimoji="0"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$12.64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52,075</a:t>
                      </a:r>
                    </a:p>
                  </a:txBody>
                  <a:tcPr/>
                </a:tc>
              </a:tr>
            </a:tbl>
          </a:graphicData>
        </a:graphic>
      </p:graphicFrame>
    </p:spTree>
    <p:extLst>
      <p:ext uri="{BB962C8B-B14F-4D97-AF65-F5344CB8AC3E}">
        <p14:creationId xmlns:p14="http://schemas.microsoft.com/office/powerpoint/2010/main" val="2523892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4" name="Picture 3" descr="Z:\Putnam County Planning\Putnam Area Rapid Transit Files\2019\Fixed Route\Maps\PAR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9" y="478631"/>
            <a:ext cx="9119322" cy="59007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6379369"/>
            <a:ext cx="1143000" cy="369332"/>
          </a:xfrm>
          <a:prstGeom prst="rect">
            <a:avLst/>
          </a:prstGeom>
          <a:solidFill>
            <a:schemeClr val="tx1"/>
          </a:solidFill>
        </p:spPr>
        <p:txBody>
          <a:bodyPr wrap="square" rtlCol="0">
            <a:spAutoFit/>
          </a:bodyPr>
          <a:lstStyle/>
          <a:p>
            <a:pPr algn="ctr"/>
            <a:r>
              <a:rPr lang="en-US" b="1" dirty="0" smtClean="0">
                <a:solidFill>
                  <a:schemeClr val="bg1"/>
                </a:solidFill>
              </a:rPr>
              <a:t>Mahopac</a:t>
            </a:r>
            <a:endParaRPr lang="en-US"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06518025"/>
              </p:ext>
            </p:extLst>
          </p:nvPr>
        </p:nvGraphicFramePr>
        <p:xfrm>
          <a:off x="4876800" y="3810000"/>
          <a:ext cx="3890772" cy="741680"/>
        </p:xfrm>
        <a:graphic>
          <a:graphicData uri="http://schemas.openxmlformats.org/drawingml/2006/table">
            <a:tbl>
              <a:tblPr firstRow="1" bandRow="1">
                <a:tableStyleId>{5C22544A-7EE6-4342-B048-85BDC9FD1C3A}</a:tableStyleId>
              </a:tblPr>
              <a:tblGrid>
                <a:gridCol w="808482"/>
                <a:gridCol w="1002030"/>
                <a:gridCol w="1056894"/>
                <a:gridCol w="1023366"/>
              </a:tblGrid>
              <a:tr h="370840">
                <a:tc>
                  <a:txBody>
                    <a:bodyPr/>
                    <a:lstStyle/>
                    <a:p>
                      <a:pPr marL="0" algn="l" rtl="0" eaLnBrk="1" latinLnBrk="0" hangingPunct="1"/>
                      <a:r>
                        <a:rPr kumimoji="0" lang="en-US" sz="1600" kern="1200" dirty="0" smtClean="0">
                          <a:solidFill>
                            <a:schemeClr val="dk1"/>
                          </a:solidFill>
                          <a:latin typeface="+mn-lt"/>
                          <a:ea typeface="+mn-ea"/>
                          <a:cs typeface="+mn-cs"/>
                        </a:rPr>
                        <a:t>PART 2</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Cost</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Cost/Ride</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Ridership</a:t>
                      </a:r>
                      <a:endParaRPr kumimoji="0" lang="en-US" sz="1600" kern="1200" dirty="0">
                        <a:solidFill>
                          <a:schemeClr val="dk1"/>
                        </a:solidFill>
                        <a:latin typeface="+mn-lt"/>
                        <a:ea typeface="+mn-ea"/>
                        <a:cs typeface="+mn-cs"/>
                      </a:endParaRPr>
                    </a:p>
                  </a:txBody>
                  <a:tcPr/>
                </a:tc>
              </a:tr>
              <a:tr h="370840">
                <a:tc>
                  <a:txBody>
                    <a:bodyPr/>
                    <a:lstStyle/>
                    <a:p>
                      <a:pPr marL="0" algn="l" rtl="0" eaLnBrk="1" latinLnBrk="0" hangingPunct="1"/>
                      <a:r>
                        <a:rPr kumimoji="0" lang="en-US" sz="1600" kern="1200" dirty="0" smtClean="0">
                          <a:solidFill>
                            <a:schemeClr val="dk1"/>
                          </a:solidFill>
                          <a:latin typeface="+mn-lt"/>
                          <a:ea typeface="+mn-ea"/>
                          <a:cs typeface="+mn-cs"/>
                        </a:rPr>
                        <a:t>2018</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$306,728</a:t>
                      </a:r>
                      <a:endParaRPr kumimoji="0"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$18.21</a:t>
                      </a:r>
                    </a:p>
                  </a:txBody>
                  <a:tcPr/>
                </a:tc>
                <a:tc>
                  <a:txBody>
                    <a:bodyPr/>
                    <a:lstStyle/>
                    <a:p>
                      <a:r>
                        <a:rPr lang="en-US" sz="1600" dirty="0" smtClean="0"/>
                        <a:t>16,845</a:t>
                      </a:r>
                      <a:endParaRPr lang="en-US" sz="1600" dirty="0"/>
                    </a:p>
                  </a:txBody>
                  <a:tcPr/>
                </a:tc>
              </a:tr>
            </a:tbl>
          </a:graphicData>
        </a:graphic>
      </p:graphicFrame>
    </p:spTree>
    <p:extLst>
      <p:ext uri="{BB962C8B-B14F-4D97-AF65-F5344CB8AC3E}">
        <p14:creationId xmlns:p14="http://schemas.microsoft.com/office/powerpoint/2010/main" val="3013130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4" name="Picture 4" descr="Z:\Putnam County Planning\Putnam Area Rapid Transit Files\2019\Fixed Route\Maps\PART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1" y="463924"/>
            <a:ext cx="9164782" cy="5930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5200" y="6394077"/>
            <a:ext cx="2133600" cy="369332"/>
          </a:xfrm>
          <a:prstGeom prst="rect">
            <a:avLst/>
          </a:prstGeom>
          <a:solidFill>
            <a:schemeClr val="tx1"/>
          </a:solidFill>
        </p:spPr>
        <p:txBody>
          <a:bodyPr wrap="square" rtlCol="0">
            <a:spAutoFit/>
          </a:bodyPr>
          <a:lstStyle/>
          <a:p>
            <a:pPr algn="ctr"/>
            <a:r>
              <a:rPr lang="en-US" b="1" dirty="0" smtClean="0">
                <a:solidFill>
                  <a:schemeClr val="bg1"/>
                </a:solidFill>
              </a:rPr>
              <a:t>Patterson &amp; Carmel</a:t>
            </a:r>
            <a:endParaRPr lang="en-US"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46179820"/>
              </p:ext>
            </p:extLst>
          </p:nvPr>
        </p:nvGraphicFramePr>
        <p:xfrm>
          <a:off x="5029200" y="4419600"/>
          <a:ext cx="3890772" cy="741680"/>
        </p:xfrm>
        <a:graphic>
          <a:graphicData uri="http://schemas.openxmlformats.org/drawingml/2006/table">
            <a:tbl>
              <a:tblPr firstRow="1" bandRow="1">
                <a:tableStyleId>{5C22544A-7EE6-4342-B048-85BDC9FD1C3A}</a:tableStyleId>
              </a:tblPr>
              <a:tblGrid>
                <a:gridCol w="808482"/>
                <a:gridCol w="1002030"/>
                <a:gridCol w="1056894"/>
                <a:gridCol w="1023366"/>
              </a:tblGrid>
              <a:tr h="370840">
                <a:tc>
                  <a:txBody>
                    <a:bodyPr/>
                    <a:lstStyle/>
                    <a:p>
                      <a:pPr marL="0" algn="l" rtl="0" eaLnBrk="1" latinLnBrk="0" hangingPunct="1"/>
                      <a:r>
                        <a:rPr kumimoji="0" lang="en-US" sz="1600" kern="1200" dirty="0" smtClean="0">
                          <a:solidFill>
                            <a:schemeClr val="dk1"/>
                          </a:solidFill>
                          <a:latin typeface="+mn-lt"/>
                          <a:ea typeface="+mn-ea"/>
                          <a:cs typeface="+mn-cs"/>
                        </a:rPr>
                        <a:t>PART 3</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Cost</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Cost/Ride</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Ridership</a:t>
                      </a:r>
                      <a:endParaRPr kumimoji="0" lang="en-US" sz="1600" kern="1200" dirty="0">
                        <a:solidFill>
                          <a:schemeClr val="dk1"/>
                        </a:solidFill>
                        <a:latin typeface="+mn-lt"/>
                        <a:ea typeface="+mn-ea"/>
                        <a:cs typeface="+mn-cs"/>
                      </a:endParaRPr>
                    </a:p>
                  </a:txBody>
                  <a:tcPr/>
                </a:tc>
              </a:tr>
              <a:tr h="370840">
                <a:tc>
                  <a:txBody>
                    <a:bodyPr/>
                    <a:lstStyle/>
                    <a:p>
                      <a:pPr marL="0" algn="l" rtl="0" eaLnBrk="1" latinLnBrk="0" hangingPunct="1"/>
                      <a:r>
                        <a:rPr kumimoji="0" lang="en-US" sz="1600" kern="1200" dirty="0" smtClean="0">
                          <a:solidFill>
                            <a:schemeClr val="dk1"/>
                          </a:solidFill>
                          <a:latin typeface="+mn-lt"/>
                          <a:ea typeface="+mn-ea"/>
                          <a:cs typeface="+mn-cs"/>
                        </a:rPr>
                        <a:t>2018</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$230,274</a:t>
                      </a:r>
                      <a:endParaRPr kumimoji="0"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$33.33</a:t>
                      </a:r>
                    </a:p>
                  </a:txBody>
                  <a:tcPr/>
                </a:tc>
                <a:tc>
                  <a:txBody>
                    <a:bodyPr/>
                    <a:lstStyle/>
                    <a:p>
                      <a:r>
                        <a:rPr lang="en-US" sz="1600" dirty="0" smtClean="0"/>
                        <a:t>6,909</a:t>
                      </a:r>
                      <a:endParaRPr lang="en-US" sz="1600" dirty="0"/>
                    </a:p>
                  </a:txBody>
                  <a:tcPr/>
                </a:tc>
              </a:tr>
            </a:tbl>
          </a:graphicData>
        </a:graphic>
      </p:graphicFrame>
    </p:spTree>
    <p:extLst>
      <p:ext uri="{BB962C8B-B14F-4D97-AF65-F5344CB8AC3E}">
        <p14:creationId xmlns:p14="http://schemas.microsoft.com/office/powerpoint/2010/main" val="2809670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601833257"/>
              </p:ext>
            </p:extLst>
          </p:nvPr>
        </p:nvGraphicFramePr>
        <p:xfrm>
          <a:off x="685800" y="990600"/>
          <a:ext cx="7772400" cy="5029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114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029" name="Picture 5" descr="Z:\Putnam County Planning\Putnam Area Rapid Transit Files\2019\Fixed Route\Maps\PART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
            <a:ext cx="443752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2766" y="6248400"/>
            <a:ext cx="2063234" cy="369332"/>
          </a:xfrm>
          <a:prstGeom prst="rect">
            <a:avLst/>
          </a:prstGeom>
          <a:solidFill>
            <a:schemeClr val="tx1"/>
          </a:solidFill>
        </p:spPr>
        <p:txBody>
          <a:bodyPr wrap="square" rtlCol="0">
            <a:spAutoFit/>
          </a:bodyPr>
          <a:lstStyle/>
          <a:p>
            <a:pPr algn="ctr"/>
            <a:r>
              <a:rPr lang="en-US" b="1" dirty="0" smtClean="0">
                <a:solidFill>
                  <a:schemeClr val="bg1"/>
                </a:solidFill>
              </a:rPr>
              <a:t>Lake Carmel &amp; Kent</a:t>
            </a:r>
            <a:endParaRPr lang="en-US"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77376792"/>
              </p:ext>
            </p:extLst>
          </p:nvPr>
        </p:nvGraphicFramePr>
        <p:xfrm>
          <a:off x="5105400" y="3058160"/>
          <a:ext cx="3890772" cy="741680"/>
        </p:xfrm>
        <a:graphic>
          <a:graphicData uri="http://schemas.openxmlformats.org/drawingml/2006/table">
            <a:tbl>
              <a:tblPr firstRow="1" bandRow="1">
                <a:tableStyleId>{5C22544A-7EE6-4342-B048-85BDC9FD1C3A}</a:tableStyleId>
              </a:tblPr>
              <a:tblGrid>
                <a:gridCol w="808482"/>
                <a:gridCol w="1002030"/>
                <a:gridCol w="1056894"/>
                <a:gridCol w="1023366"/>
              </a:tblGrid>
              <a:tr h="370840">
                <a:tc>
                  <a:txBody>
                    <a:bodyPr/>
                    <a:lstStyle/>
                    <a:p>
                      <a:pPr marL="0" algn="l" rtl="0" eaLnBrk="1" latinLnBrk="0" hangingPunct="1"/>
                      <a:r>
                        <a:rPr kumimoji="0" lang="en-US" sz="1600" kern="1200" dirty="0" smtClean="0">
                          <a:solidFill>
                            <a:schemeClr val="dk1"/>
                          </a:solidFill>
                          <a:latin typeface="+mn-lt"/>
                          <a:ea typeface="+mn-ea"/>
                          <a:cs typeface="+mn-cs"/>
                        </a:rPr>
                        <a:t>PART 5</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Cost</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Cost/Ride</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Ridership</a:t>
                      </a:r>
                      <a:endParaRPr kumimoji="0" lang="en-US" sz="1600" kern="1200" dirty="0">
                        <a:solidFill>
                          <a:schemeClr val="dk1"/>
                        </a:solidFill>
                        <a:latin typeface="+mn-lt"/>
                        <a:ea typeface="+mn-ea"/>
                        <a:cs typeface="+mn-cs"/>
                      </a:endParaRPr>
                    </a:p>
                  </a:txBody>
                  <a:tcPr/>
                </a:tc>
              </a:tr>
              <a:tr h="370840">
                <a:tc>
                  <a:txBody>
                    <a:bodyPr/>
                    <a:lstStyle/>
                    <a:p>
                      <a:pPr marL="0" algn="l" rtl="0" eaLnBrk="1" latinLnBrk="0" hangingPunct="1"/>
                      <a:r>
                        <a:rPr kumimoji="0" lang="en-US" sz="1600" kern="1200" dirty="0" smtClean="0">
                          <a:solidFill>
                            <a:schemeClr val="dk1"/>
                          </a:solidFill>
                          <a:latin typeface="+mn-lt"/>
                          <a:ea typeface="+mn-ea"/>
                          <a:cs typeface="+mn-cs"/>
                        </a:rPr>
                        <a:t>2018</a:t>
                      </a:r>
                      <a:endParaRPr kumimoji="0" lang="en-US" sz="1600" kern="1200" dirty="0">
                        <a:solidFill>
                          <a:schemeClr val="dk1"/>
                        </a:solidFill>
                        <a:latin typeface="+mn-lt"/>
                        <a:ea typeface="+mn-ea"/>
                        <a:cs typeface="+mn-cs"/>
                      </a:endParaRPr>
                    </a:p>
                  </a:txBody>
                  <a:tcPr/>
                </a:tc>
                <a:tc>
                  <a:txBody>
                    <a:bodyPr/>
                    <a:lstStyle/>
                    <a:p>
                      <a:pPr marL="0" algn="l" rtl="0" eaLnBrk="1" latinLnBrk="0" hangingPunct="1"/>
                      <a:r>
                        <a:rPr kumimoji="0" lang="en-US" sz="1600" kern="1200" dirty="0" smtClean="0">
                          <a:solidFill>
                            <a:schemeClr val="dk1"/>
                          </a:solidFill>
                          <a:latin typeface="+mn-lt"/>
                          <a:ea typeface="+mn-ea"/>
                          <a:cs typeface="+mn-cs"/>
                        </a:rPr>
                        <a:t>$328,131</a:t>
                      </a:r>
                      <a:endParaRPr kumimoji="0"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dk1"/>
                          </a:solidFill>
                          <a:latin typeface="+mn-lt"/>
                          <a:ea typeface="+mn-ea"/>
                          <a:cs typeface="+mn-cs"/>
                        </a:rPr>
                        <a:t>$18.97</a:t>
                      </a:r>
                    </a:p>
                  </a:txBody>
                  <a:tcPr/>
                </a:tc>
                <a:tc>
                  <a:txBody>
                    <a:bodyPr/>
                    <a:lstStyle/>
                    <a:p>
                      <a:r>
                        <a:rPr lang="en-US" sz="1600" dirty="0" smtClean="0"/>
                        <a:t>17,293</a:t>
                      </a:r>
                      <a:endParaRPr lang="en-US" sz="1600" dirty="0"/>
                    </a:p>
                  </a:txBody>
                  <a:tcPr/>
                </a:tc>
              </a:tr>
            </a:tbl>
          </a:graphicData>
        </a:graphic>
      </p:graphicFrame>
    </p:spTree>
    <p:extLst>
      <p:ext uri="{BB962C8B-B14F-4D97-AF65-F5344CB8AC3E}">
        <p14:creationId xmlns:p14="http://schemas.microsoft.com/office/powerpoint/2010/main" val="1072870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chnic">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Essenti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1818</TotalTime>
  <Words>1030</Words>
  <Application>Microsoft Office PowerPoint</Application>
  <PresentationFormat>On-screen Show (4:3)</PresentationFormat>
  <Paragraphs>305</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Technic</vt:lpstr>
      <vt:lpstr>Essential</vt:lpstr>
      <vt:lpstr>Putnam County  Transportation 2019 Report</vt:lpstr>
      <vt:lpstr>Outline</vt:lpstr>
      <vt:lpstr>MV Transportation</vt:lpstr>
      <vt:lpstr>PART Fixed Routes</vt:lpstr>
      <vt:lpstr>PowerPoint Presentation</vt:lpstr>
      <vt:lpstr>PowerPoint Presentation</vt:lpstr>
      <vt:lpstr>PowerPoint Presentation</vt:lpstr>
      <vt:lpstr>PowerPoint Presentation</vt:lpstr>
      <vt:lpstr>PowerPoint Presentation</vt:lpstr>
      <vt:lpstr>Fixed Route Flexibility </vt:lpstr>
      <vt:lpstr>Croton Falls Shuttle</vt:lpstr>
      <vt:lpstr>Cold Spring Trolley</vt:lpstr>
      <vt:lpstr>Putnam valley shuttle</vt:lpstr>
      <vt:lpstr>Total COST BREAKDOWN</vt:lpstr>
      <vt:lpstr>ADA Paratransit in recent years</vt:lpstr>
      <vt:lpstr>ADA Paratransit Applications</vt:lpstr>
      <vt:lpstr>Transit Total ridership</vt:lpstr>
      <vt:lpstr>Transit Total ridership</vt:lpstr>
      <vt:lpstr>Transit Total Cost</vt:lpstr>
      <vt:lpstr>Transit Total ridership</vt:lpstr>
      <vt:lpstr>Transit Total Cost per ride</vt:lpstr>
      <vt:lpstr>PRE-K/E.I.E.</vt:lpstr>
      <vt:lpstr>Veterans Transportation – OSR and RSVP Program</vt:lpstr>
      <vt:lpstr>Mobility Management</vt:lpstr>
      <vt:lpstr>Questions?</vt:lpstr>
    </vt:vector>
  </TitlesOfParts>
  <Company>Putnam County Gov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Advisory Council</dc:title>
  <dc:creator>Joseph Raguzin</dc:creator>
  <cp:lastModifiedBy>Joseph Raguzin</cp:lastModifiedBy>
  <cp:revision>100</cp:revision>
  <cp:lastPrinted>2019-07-23T18:21:15Z</cp:lastPrinted>
  <dcterms:created xsi:type="dcterms:W3CDTF">2019-04-15T16:02:01Z</dcterms:created>
  <dcterms:modified xsi:type="dcterms:W3CDTF">2019-07-23T18:21:50Z</dcterms:modified>
</cp:coreProperties>
</file>